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4" r:id="rId3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76" autoAdjust="0"/>
    <p:restoredTop sz="94660"/>
  </p:normalViewPr>
  <p:slideViewPr>
    <p:cSldViewPr snapToGrid="0">
      <p:cViewPr varScale="1">
        <p:scale>
          <a:sx n="86" d="100"/>
          <a:sy n="86" d="100"/>
        </p:scale>
        <p:origin x="379"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EE7F13B8-5BF9-4F83-9808-1EC431347776}" type="datetimeFigureOut">
              <a:rPr lang="nl-NL" smtClean="0"/>
              <a:t>23-11-2020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3122851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7F13B8-5BF9-4F83-9808-1EC431347776}" type="datetimeFigureOut">
              <a:rPr lang="nl-NL" smtClean="0"/>
              <a:t>23-11-2020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4219836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7F13B8-5BF9-4F83-9808-1EC431347776}" type="datetimeFigureOut">
              <a:rPr lang="nl-NL" smtClean="0"/>
              <a:t>23-11-2020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40417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EE7F13B8-5BF9-4F83-9808-1EC431347776}" type="datetimeFigureOut">
              <a:rPr lang="nl-NL" smtClean="0"/>
              <a:t>23-11-2020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7394486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EE7F13B8-5BF9-4F83-9808-1EC431347776}" type="datetimeFigureOut">
              <a:rPr lang="nl-NL" smtClean="0"/>
              <a:t>23-11-2020</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28915563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EE7F13B8-5BF9-4F83-9808-1EC431347776}" type="datetimeFigureOut">
              <a:rPr lang="nl-NL" smtClean="0"/>
              <a:t>23-11-2020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366617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EE7F13B8-5BF9-4F83-9808-1EC431347776}" type="datetimeFigureOut">
              <a:rPr lang="nl-NL" smtClean="0"/>
              <a:t>23-11-2020</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58811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EE7F13B8-5BF9-4F83-9808-1EC431347776}" type="datetimeFigureOut">
              <a:rPr lang="nl-NL" smtClean="0"/>
              <a:t>23-11-2020</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134627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EE7F13B8-5BF9-4F83-9808-1EC431347776}" type="datetimeFigureOut">
              <a:rPr lang="nl-NL" smtClean="0"/>
              <a:t>23-11-2020</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3205006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E7F13B8-5BF9-4F83-9808-1EC431347776}" type="datetimeFigureOut">
              <a:rPr lang="nl-NL" smtClean="0"/>
              <a:t>23-11-2020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4283508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EE7F13B8-5BF9-4F83-9808-1EC431347776}" type="datetimeFigureOut">
              <a:rPr lang="nl-NL" smtClean="0"/>
              <a:t>23-11-2020</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33F8E03-4916-413B-A547-546FADD5078B}" type="slidenum">
              <a:rPr lang="nl-NL" smtClean="0"/>
              <a:t>‹nr.›</a:t>
            </a:fld>
            <a:endParaRPr lang="nl-NL"/>
          </a:p>
        </p:txBody>
      </p:sp>
    </p:spTree>
    <p:extLst>
      <p:ext uri="{BB962C8B-B14F-4D97-AF65-F5344CB8AC3E}">
        <p14:creationId xmlns:p14="http://schemas.microsoft.com/office/powerpoint/2010/main" val="29590977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7F13B8-5BF9-4F83-9808-1EC431347776}" type="datetimeFigureOut">
              <a:rPr lang="nl-NL" smtClean="0"/>
              <a:t>23-11-2020</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3F8E03-4916-413B-A547-546FADD5078B}" type="slidenum">
              <a:rPr lang="nl-NL" smtClean="0"/>
              <a:t>‹nr.›</a:t>
            </a:fld>
            <a:endParaRPr lang="nl-NL"/>
          </a:p>
        </p:txBody>
      </p:sp>
    </p:spTree>
    <p:extLst>
      <p:ext uri="{BB962C8B-B14F-4D97-AF65-F5344CB8AC3E}">
        <p14:creationId xmlns:p14="http://schemas.microsoft.com/office/powerpoint/2010/main" val="100131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6.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emf"/></Relationships>
</file>

<file path=ppt/slides/_rels/slide1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7"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7.xml"/><Relationship Id="rId4" Type="http://schemas.openxmlformats.org/officeDocument/2006/relationships/image" Target="../media/image46.emf"/></Relationships>
</file>

<file path=ppt/slides/_rels/slide2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algn="ctr"/>
            <a:r>
              <a:rPr lang="nl-NL" sz="8800" b="1" dirty="0"/>
              <a:t>Lagers</a:t>
            </a:r>
          </a:p>
        </p:txBody>
      </p:sp>
      <p:pic>
        <p:nvPicPr>
          <p:cNvPr id="4" name="Tijdelijke aanduiding voor inhoud 3"/>
          <p:cNvPicPr>
            <a:picLocks noGrp="1" noChangeAspect="1"/>
          </p:cNvPicPr>
          <p:nvPr>
            <p:ph idx="1"/>
          </p:nvPr>
        </p:nvPicPr>
        <p:blipFill>
          <a:blip r:embed="rId2"/>
          <a:stretch>
            <a:fillRect/>
          </a:stretch>
        </p:blipFill>
        <p:spPr>
          <a:xfrm>
            <a:off x="2690949" y="1872728"/>
            <a:ext cx="6435362" cy="4741154"/>
          </a:xfrm>
          <a:prstGeom prst="rect">
            <a:avLst/>
          </a:prstGeom>
        </p:spPr>
      </p:pic>
    </p:spTree>
    <p:extLst>
      <p:ext uri="{BB962C8B-B14F-4D97-AF65-F5344CB8AC3E}">
        <p14:creationId xmlns:p14="http://schemas.microsoft.com/office/powerpoint/2010/main" val="23905528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13760" y="204690"/>
            <a:ext cx="6096000" cy="892552"/>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4000" b="1" dirty="0" err="1">
                <a:latin typeface="Arial" panose="020B0604020202020204" pitchFamily="34" charset="0"/>
              </a:rPr>
              <a:t>Lagerbeschrijving</a:t>
            </a:r>
            <a:r>
              <a:rPr lang="nl-NL" sz="4000" b="1" dirty="0">
                <a:latin typeface="Arial" panose="020B0604020202020204" pitchFamily="34" charset="0"/>
              </a:rPr>
              <a:t> </a:t>
            </a:r>
            <a:endParaRPr lang="nl-NL" dirty="0"/>
          </a:p>
        </p:txBody>
      </p:sp>
      <p:sp>
        <p:nvSpPr>
          <p:cNvPr id="3" name="Rechthoek 2"/>
          <p:cNvSpPr/>
          <p:nvPr/>
        </p:nvSpPr>
        <p:spPr>
          <a:xfrm>
            <a:off x="1288868" y="1272910"/>
            <a:ext cx="10345783" cy="504753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400" b="1" dirty="0">
                <a:latin typeface="Arial" panose="020B0604020202020204" pitchFamily="34" charset="0"/>
              </a:rPr>
              <a:t>GRONDSTOFFEN VOOR LAGERS</a:t>
            </a:r>
          </a:p>
          <a:p>
            <a:r>
              <a:rPr lang="nl-NL" sz="2400" b="1" dirty="0">
                <a:latin typeface="Arial" panose="020B0604020202020204" pitchFamily="34" charset="0"/>
              </a:rPr>
              <a:t> </a:t>
            </a:r>
            <a:endParaRPr lang="nl-NL" sz="2400" dirty="0">
              <a:latin typeface="Arial" panose="020B0604020202020204" pitchFamily="34" charset="0"/>
            </a:endParaRPr>
          </a:p>
          <a:p>
            <a:r>
              <a:rPr lang="nl-NL" sz="2200" b="1" dirty="0">
                <a:latin typeface="Arial" panose="020B0604020202020204" pitchFamily="34" charset="0"/>
              </a:rPr>
              <a:t> </a:t>
            </a:r>
            <a:r>
              <a:rPr lang="nl-NL" sz="2200" b="1" dirty="0" err="1">
                <a:latin typeface="Arial" panose="020B0604020202020204" pitchFamily="34" charset="0"/>
              </a:rPr>
              <a:t>Lagerringen</a:t>
            </a:r>
            <a:r>
              <a:rPr lang="nl-NL" sz="2200" b="1" dirty="0">
                <a:latin typeface="Arial" panose="020B0604020202020204" pitchFamily="34" charset="0"/>
              </a:rPr>
              <a:t> en rolelementen</a:t>
            </a:r>
          </a:p>
          <a:p>
            <a:endParaRPr lang="nl-NL" sz="2200" dirty="0">
              <a:latin typeface="Arial" panose="020B0604020202020204" pitchFamily="34" charset="0"/>
            </a:endParaRPr>
          </a:p>
          <a:p>
            <a:pPr marL="342900" indent="-342900">
              <a:buAutoNum type="arabicPeriod"/>
            </a:pPr>
            <a:r>
              <a:rPr lang="nl-NL" b="1" dirty="0">
                <a:latin typeface="Arial" panose="020B0604020202020204" pitchFamily="34" charset="0"/>
              </a:rPr>
              <a:t>Doorgehard staal </a:t>
            </a:r>
          </a:p>
          <a:p>
            <a:endParaRPr lang="nl-NL" dirty="0">
              <a:latin typeface="Arial" panose="020B0604020202020204" pitchFamily="34" charset="0"/>
            </a:endParaRPr>
          </a:p>
          <a:p>
            <a:r>
              <a:rPr lang="nl-NL" b="1" dirty="0">
                <a:latin typeface="Arial" panose="020B0604020202020204" pitchFamily="34" charset="0"/>
              </a:rPr>
              <a:t>Koolstofchroomstaal met ongeveer </a:t>
            </a:r>
            <a:endParaRPr lang="nl-NL" dirty="0">
              <a:latin typeface="Arial" panose="020B0604020202020204" pitchFamily="34" charset="0"/>
            </a:endParaRPr>
          </a:p>
          <a:p>
            <a:r>
              <a:rPr lang="nl-NL" b="1" dirty="0">
                <a:latin typeface="Arial" panose="020B0604020202020204" pitchFamily="34" charset="0"/>
              </a:rPr>
              <a:t>1 % koolstof en 1,5 % chroom </a:t>
            </a:r>
          </a:p>
          <a:p>
            <a:endParaRPr lang="nl-NL" dirty="0">
              <a:latin typeface="Arial" panose="020B0604020202020204" pitchFamily="34" charset="0"/>
            </a:endParaRPr>
          </a:p>
          <a:p>
            <a:r>
              <a:rPr lang="nl-NL" b="1" dirty="0">
                <a:latin typeface="Arial" panose="020B0604020202020204" pitchFamily="34" charset="0"/>
              </a:rPr>
              <a:t>2. Oppervlakte gehard staal </a:t>
            </a:r>
            <a:endParaRPr lang="nl-NL" dirty="0">
              <a:latin typeface="Arial" panose="020B0604020202020204" pitchFamily="34" charset="0"/>
            </a:endParaRPr>
          </a:p>
          <a:p>
            <a:endParaRPr lang="nl-NL" dirty="0">
              <a:latin typeface="Arial" panose="020B0604020202020204" pitchFamily="34" charset="0"/>
            </a:endParaRPr>
          </a:p>
          <a:p>
            <a:r>
              <a:rPr lang="nl-NL" b="1" dirty="0">
                <a:latin typeface="Arial" panose="020B0604020202020204" pitchFamily="34" charset="0"/>
              </a:rPr>
              <a:t>– Chroom – nikkel gelegeerd staal </a:t>
            </a:r>
          </a:p>
          <a:p>
            <a:r>
              <a:rPr lang="nl-NL" b="1" dirty="0">
                <a:latin typeface="Arial" panose="020B0604020202020204" pitchFamily="34" charset="0"/>
              </a:rPr>
              <a:t>                                                                                Ongeveer 0,15 % koolstof</a:t>
            </a:r>
          </a:p>
          <a:p>
            <a:r>
              <a:rPr lang="nl-NL" b="1" dirty="0">
                <a:latin typeface="Arial" panose="020B0604020202020204" pitchFamily="34" charset="0"/>
              </a:rPr>
              <a:t> – Mangaan – chroom gelegeerd staal </a:t>
            </a:r>
          </a:p>
          <a:p>
            <a:r>
              <a:rPr lang="nl-NL" b="1" dirty="0">
                <a:latin typeface="Arial" panose="020B0604020202020204" pitchFamily="34" charset="0"/>
              </a:rPr>
              <a:t>      </a:t>
            </a:r>
          </a:p>
          <a:p>
            <a:r>
              <a:rPr lang="nl-NL" b="1" dirty="0">
                <a:latin typeface="Arial" panose="020B0604020202020204" pitchFamily="34" charset="0"/>
              </a:rPr>
              <a:t>           </a:t>
            </a:r>
            <a:r>
              <a:rPr lang="nl-NL" sz="2000" b="1" i="1" dirty="0">
                <a:latin typeface="Arial" panose="020B0604020202020204" pitchFamily="34" charset="0"/>
              </a:rPr>
              <a:t>Lagerstaal heeft een zeer hoge zuiverheidsgraad </a:t>
            </a:r>
            <a:endParaRPr lang="nl-NL" sz="2000" dirty="0">
              <a:latin typeface="Arial" panose="020B0604020202020204" pitchFamily="34" charset="0"/>
            </a:endParaRPr>
          </a:p>
        </p:txBody>
      </p:sp>
    </p:spTree>
    <p:extLst>
      <p:ext uri="{BB962C8B-B14F-4D97-AF65-F5344CB8AC3E}">
        <p14:creationId xmlns:p14="http://schemas.microsoft.com/office/powerpoint/2010/main" val="16630895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840480"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750423" y="1074336"/>
            <a:ext cx="8595360" cy="5236345"/>
          </a:xfrm>
          <a:prstGeom prst="rect">
            <a:avLst/>
          </a:prstGeom>
        </p:spPr>
      </p:pic>
    </p:spTree>
    <p:extLst>
      <p:ext uri="{BB962C8B-B14F-4D97-AF65-F5344CB8AC3E}">
        <p14:creationId xmlns:p14="http://schemas.microsoft.com/office/powerpoint/2010/main" val="1395453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02035" y="-69669"/>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689464" y="888973"/>
            <a:ext cx="8926284" cy="5542517"/>
          </a:xfrm>
          <a:prstGeom prst="rect">
            <a:avLst/>
          </a:prstGeom>
        </p:spPr>
      </p:pic>
    </p:spTree>
    <p:extLst>
      <p:ext uri="{BB962C8B-B14F-4D97-AF65-F5344CB8AC3E}">
        <p14:creationId xmlns:p14="http://schemas.microsoft.com/office/powerpoint/2010/main" val="30942927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06240"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2560320" y="2732004"/>
            <a:ext cx="6531429" cy="3949182"/>
          </a:xfrm>
          <a:prstGeom prst="rect">
            <a:avLst/>
          </a:prstGeom>
        </p:spPr>
      </p:pic>
      <p:sp>
        <p:nvSpPr>
          <p:cNvPr id="4" name="Rechthoek 3"/>
          <p:cNvSpPr/>
          <p:nvPr/>
        </p:nvSpPr>
        <p:spPr>
          <a:xfrm>
            <a:off x="3274423" y="769441"/>
            <a:ext cx="6096000" cy="64633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400" b="1" dirty="0">
                <a:latin typeface="Arial" panose="020B0604020202020204" pitchFamily="34" charset="0"/>
              </a:rPr>
              <a:t>Naar belasting : axiaal en radiaal lager </a:t>
            </a:r>
            <a:endParaRPr lang="nl-NL" dirty="0"/>
          </a:p>
        </p:txBody>
      </p:sp>
      <p:sp>
        <p:nvSpPr>
          <p:cNvPr id="6" name="Pijl-omlaag 5"/>
          <p:cNvSpPr/>
          <p:nvPr/>
        </p:nvSpPr>
        <p:spPr>
          <a:xfrm>
            <a:off x="3997234" y="1550126"/>
            <a:ext cx="304800" cy="1018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Pijl-omlaag 6"/>
          <p:cNvSpPr/>
          <p:nvPr/>
        </p:nvSpPr>
        <p:spPr>
          <a:xfrm>
            <a:off x="7559040" y="1550126"/>
            <a:ext cx="278674" cy="10189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ekstvak 7"/>
          <p:cNvSpPr txBox="1"/>
          <p:nvPr/>
        </p:nvSpPr>
        <p:spPr>
          <a:xfrm>
            <a:off x="3596641" y="1550126"/>
            <a:ext cx="235131" cy="584775"/>
          </a:xfrm>
          <a:prstGeom prst="rect">
            <a:avLst/>
          </a:prstGeom>
          <a:noFill/>
        </p:spPr>
        <p:txBody>
          <a:bodyPr wrap="square" rtlCol="0">
            <a:spAutoFit/>
          </a:bodyPr>
          <a:lstStyle/>
          <a:p>
            <a:r>
              <a:rPr lang="nl-NL" sz="3200" b="1" dirty="0"/>
              <a:t>F</a:t>
            </a:r>
          </a:p>
        </p:txBody>
      </p:sp>
      <p:pic>
        <p:nvPicPr>
          <p:cNvPr id="9" name="Afbeelding 8"/>
          <p:cNvPicPr>
            <a:picLocks noChangeAspect="1"/>
          </p:cNvPicPr>
          <p:nvPr/>
        </p:nvPicPr>
        <p:blipFill>
          <a:blip r:embed="rId3"/>
          <a:stretch>
            <a:fillRect/>
          </a:stretch>
        </p:blipFill>
        <p:spPr>
          <a:xfrm>
            <a:off x="7088778" y="1522791"/>
            <a:ext cx="676715" cy="859611"/>
          </a:xfrm>
          <a:prstGeom prst="rect">
            <a:avLst/>
          </a:prstGeom>
        </p:spPr>
      </p:pic>
    </p:spTree>
    <p:extLst>
      <p:ext uri="{BB962C8B-B14F-4D97-AF65-F5344CB8AC3E}">
        <p14:creationId xmlns:p14="http://schemas.microsoft.com/office/powerpoint/2010/main" val="31280733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450080" y="-82097"/>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89361" y="671500"/>
            <a:ext cx="5438606" cy="1915545"/>
          </a:xfrm>
          <a:prstGeom prst="rect">
            <a:avLst/>
          </a:prstGeom>
        </p:spPr>
      </p:pic>
      <p:sp>
        <p:nvSpPr>
          <p:cNvPr id="4" name="Rechthoek 3"/>
          <p:cNvSpPr/>
          <p:nvPr/>
        </p:nvSpPr>
        <p:spPr>
          <a:xfrm>
            <a:off x="-21772" y="2406304"/>
            <a:ext cx="7219406" cy="677108"/>
          </a:xfrm>
          <a:prstGeom prst="rect">
            <a:avLst/>
          </a:prstGeom>
        </p:spPr>
        <p:txBody>
          <a:bodyPr wrap="square">
            <a:spAutoFit/>
          </a:bodyPr>
          <a:lstStyle/>
          <a:p>
            <a:endParaRPr lang="nl-NL" sz="1200" dirty="0">
              <a:solidFill>
                <a:srgbClr val="000000"/>
              </a:solidFill>
              <a:latin typeface="Arial" panose="020B0604020202020204" pitchFamily="34" charset="0"/>
            </a:endParaRPr>
          </a:p>
          <a:p>
            <a:endParaRPr lang="nl-NL" sz="1200" dirty="0">
              <a:latin typeface="Arial" panose="020B0604020202020204" pitchFamily="34" charset="0"/>
            </a:endParaRPr>
          </a:p>
          <a:p>
            <a:r>
              <a:rPr lang="nl-NL" sz="1400" b="1" i="1" dirty="0">
                <a:latin typeface="Arial" panose="020B0604020202020204" pitchFamily="34" charset="0"/>
              </a:rPr>
              <a:t>Diepgroefkogellager      Zelf instellend kogellager      Hoekcontactkogellager </a:t>
            </a:r>
            <a:endParaRPr lang="nl-NL" sz="1400" dirty="0">
              <a:latin typeface="Arial" panose="020B0604020202020204" pitchFamily="34" charset="0"/>
            </a:endParaRPr>
          </a:p>
        </p:txBody>
      </p:sp>
      <p:pic>
        <p:nvPicPr>
          <p:cNvPr id="5" name="Afbeelding 4"/>
          <p:cNvPicPr>
            <a:picLocks noChangeAspect="1"/>
          </p:cNvPicPr>
          <p:nvPr/>
        </p:nvPicPr>
        <p:blipFill>
          <a:blip r:embed="rId3"/>
          <a:stretch>
            <a:fillRect/>
          </a:stretch>
        </p:blipFill>
        <p:spPr>
          <a:xfrm>
            <a:off x="6000207" y="886331"/>
            <a:ext cx="5898205" cy="1756718"/>
          </a:xfrm>
          <a:prstGeom prst="rect">
            <a:avLst/>
          </a:prstGeom>
        </p:spPr>
      </p:pic>
      <p:sp>
        <p:nvSpPr>
          <p:cNvPr id="6" name="Rechthoek 5"/>
          <p:cNvSpPr/>
          <p:nvPr/>
        </p:nvSpPr>
        <p:spPr>
          <a:xfrm>
            <a:off x="6000207" y="2354224"/>
            <a:ext cx="6096000" cy="492443"/>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1400" b="1" i="1" dirty="0">
                <a:latin typeface="Arial" panose="020B0604020202020204" pitchFamily="34" charset="0"/>
              </a:rPr>
              <a:t>2-rijig hoekcontactlager       Cilinderlager                      2-rijig tonlager </a:t>
            </a:r>
            <a:endParaRPr lang="nl-NL" dirty="0"/>
          </a:p>
        </p:txBody>
      </p:sp>
      <p:pic>
        <p:nvPicPr>
          <p:cNvPr id="7" name="Afbeelding 6"/>
          <p:cNvPicPr>
            <a:picLocks noChangeAspect="1"/>
          </p:cNvPicPr>
          <p:nvPr/>
        </p:nvPicPr>
        <p:blipFill>
          <a:blip r:embed="rId4"/>
          <a:stretch>
            <a:fillRect/>
          </a:stretch>
        </p:blipFill>
        <p:spPr>
          <a:xfrm>
            <a:off x="3163662" y="3625339"/>
            <a:ext cx="5785647" cy="1698632"/>
          </a:xfrm>
          <a:prstGeom prst="rect">
            <a:avLst/>
          </a:prstGeom>
        </p:spPr>
      </p:pic>
      <p:sp>
        <p:nvSpPr>
          <p:cNvPr id="8" name="Rechthoek 7"/>
          <p:cNvSpPr/>
          <p:nvPr/>
        </p:nvSpPr>
        <p:spPr>
          <a:xfrm>
            <a:off x="3317966" y="5373455"/>
            <a:ext cx="6096000" cy="492443"/>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1400" b="1" i="1" dirty="0">
                <a:latin typeface="Arial" panose="020B0604020202020204" pitchFamily="34" charset="0"/>
              </a:rPr>
              <a:t>Kegellager                         </a:t>
            </a:r>
            <a:r>
              <a:rPr lang="nl-NL" sz="1400" b="1" i="1" dirty="0" err="1">
                <a:latin typeface="Arial" panose="020B0604020202020204" pitchFamily="34" charset="0"/>
              </a:rPr>
              <a:t>Tontaatslager</a:t>
            </a:r>
            <a:r>
              <a:rPr lang="nl-NL" sz="1400" b="1" i="1" dirty="0">
                <a:latin typeface="Arial" panose="020B0604020202020204" pitchFamily="34" charset="0"/>
              </a:rPr>
              <a:t>                  axiaal kogellager </a:t>
            </a:r>
            <a:endParaRPr lang="nl-NL" dirty="0"/>
          </a:p>
        </p:txBody>
      </p:sp>
    </p:spTree>
    <p:extLst>
      <p:ext uri="{BB962C8B-B14F-4D97-AF65-F5344CB8AC3E}">
        <p14:creationId xmlns:p14="http://schemas.microsoft.com/office/powerpoint/2010/main" val="2158105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763588"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005650" y="929256"/>
            <a:ext cx="5687507" cy="5863429"/>
          </a:xfrm>
          <a:prstGeom prst="rect">
            <a:avLst/>
          </a:prstGeom>
        </p:spPr>
      </p:pic>
      <p:pic>
        <p:nvPicPr>
          <p:cNvPr id="4" name="Afbeelding 3"/>
          <p:cNvPicPr>
            <a:picLocks noChangeAspect="1"/>
          </p:cNvPicPr>
          <p:nvPr/>
        </p:nvPicPr>
        <p:blipFill>
          <a:blip r:embed="rId3"/>
          <a:stretch>
            <a:fillRect/>
          </a:stretch>
        </p:blipFill>
        <p:spPr>
          <a:xfrm>
            <a:off x="7909096" y="1074861"/>
            <a:ext cx="3586969" cy="1677047"/>
          </a:xfrm>
          <a:prstGeom prst="rect">
            <a:avLst/>
          </a:prstGeom>
        </p:spPr>
      </p:pic>
      <p:pic>
        <p:nvPicPr>
          <p:cNvPr id="5" name="Afbeelding 4"/>
          <p:cNvPicPr>
            <a:picLocks noChangeAspect="1"/>
          </p:cNvPicPr>
          <p:nvPr/>
        </p:nvPicPr>
        <p:blipFill>
          <a:blip r:embed="rId4"/>
          <a:stretch>
            <a:fillRect/>
          </a:stretch>
        </p:blipFill>
        <p:spPr>
          <a:xfrm>
            <a:off x="7987474" y="2665442"/>
            <a:ext cx="3570528" cy="2037186"/>
          </a:xfrm>
          <a:prstGeom prst="rect">
            <a:avLst/>
          </a:prstGeom>
        </p:spPr>
      </p:pic>
      <p:pic>
        <p:nvPicPr>
          <p:cNvPr id="6" name="Afbeelding 5"/>
          <p:cNvPicPr>
            <a:picLocks noChangeAspect="1"/>
          </p:cNvPicPr>
          <p:nvPr/>
        </p:nvPicPr>
        <p:blipFill>
          <a:blip r:embed="rId5"/>
          <a:stretch>
            <a:fillRect/>
          </a:stretch>
        </p:blipFill>
        <p:spPr>
          <a:xfrm>
            <a:off x="7650453" y="4702628"/>
            <a:ext cx="2655111" cy="810689"/>
          </a:xfrm>
          <a:prstGeom prst="rect">
            <a:avLst/>
          </a:prstGeom>
        </p:spPr>
      </p:pic>
      <p:pic>
        <p:nvPicPr>
          <p:cNvPr id="7" name="Afbeelding 6"/>
          <p:cNvPicPr>
            <a:picLocks noChangeAspect="1"/>
          </p:cNvPicPr>
          <p:nvPr/>
        </p:nvPicPr>
        <p:blipFill>
          <a:blip r:embed="rId6"/>
          <a:stretch>
            <a:fillRect/>
          </a:stretch>
        </p:blipFill>
        <p:spPr>
          <a:xfrm>
            <a:off x="8084570" y="5639564"/>
            <a:ext cx="3747217" cy="778653"/>
          </a:xfrm>
          <a:prstGeom prst="rect">
            <a:avLst/>
          </a:prstGeom>
        </p:spPr>
      </p:pic>
    </p:spTree>
    <p:extLst>
      <p:ext uri="{BB962C8B-B14F-4D97-AF65-F5344CB8AC3E}">
        <p14:creationId xmlns:p14="http://schemas.microsoft.com/office/powerpoint/2010/main" val="18169039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537165" y="92074"/>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pic>
        <p:nvPicPr>
          <p:cNvPr id="3" name="Afbeelding 2"/>
          <p:cNvPicPr>
            <a:picLocks noChangeAspect="1"/>
          </p:cNvPicPr>
          <p:nvPr/>
        </p:nvPicPr>
        <p:blipFill>
          <a:blip r:embed="rId2"/>
          <a:stretch>
            <a:fillRect/>
          </a:stretch>
        </p:blipFill>
        <p:spPr>
          <a:xfrm>
            <a:off x="1341120" y="980833"/>
            <a:ext cx="9292045" cy="5727437"/>
          </a:xfrm>
          <a:prstGeom prst="rect">
            <a:avLst/>
          </a:prstGeom>
        </p:spPr>
      </p:pic>
    </p:spTree>
    <p:extLst>
      <p:ext uri="{BB962C8B-B14F-4D97-AF65-F5344CB8AC3E}">
        <p14:creationId xmlns:p14="http://schemas.microsoft.com/office/powerpoint/2010/main" val="1594669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293326" y="92074"/>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sp>
        <p:nvSpPr>
          <p:cNvPr id="3" name="Rechthoek 2"/>
          <p:cNvSpPr/>
          <p:nvPr/>
        </p:nvSpPr>
        <p:spPr>
          <a:xfrm>
            <a:off x="775063" y="1072682"/>
            <a:ext cx="6096000" cy="584775"/>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000" b="1" dirty="0">
                <a:latin typeface="Arial" panose="020B0604020202020204" pitchFamily="34" charset="0"/>
              </a:rPr>
              <a:t>KOOIVARIANTEN </a:t>
            </a:r>
            <a:endParaRPr lang="nl-NL" dirty="0"/>
          </a:p>
        </p:txBody>
      </p:sp>
      <p:pic>
        <p:nvPicPr>
          <p:cNvPr id="4" name="Afbeelding 3"/>
          <p:cNvPicPr>
            <a:picLocks noChangeAspect="1"/>
          </p:cNvPicPr>
          <p:nvPr/>
        </p:nvPicPr>
        <p:blipFill>
          <a:blip r:embed="rId2"/>
          <a:stretch>
            <a:fillRect/>
          </a:stretch>
        </p:blipFill>
        <p:spPr>
          <a:xfrm>
            <a:off x="854999" y="1855757"/>
            <a:ext cx="2218800" cy="2882134"/>
          </a:xfrm>
          <a:prstGeom prst="rect">
            <a:avLst/>
          </a:prstGeom>
        </p:spPr>
      </p:pic>
      <p:pic>
        <p:nvPicPr>
          <p:cNvPr id="5" name="Afbeelding 4"/>
          <p:cNvPicPr>
            <a:picLocks noChangeAspect="1"/>
          </p:cNvPicPr>
          <p:nvPr/>
        </p:nvPicPr>
        <p:blipFill>
          <a:blip r:embed="rId3"/>
          <a:stretch>
            <a:fillRect/>
          </a:stretch>
        </p:blipFill>
        <p:spPr>
          <a:xfrm>
            <a:off x="4725669" y="1868624"/>
            <a:ext cx="2270400" cy="2875700"/>
          </a:xfrm>
          <a:prstGeom prst="rect">
            <a:avLst/>
          </a:prstGeom>
        </p:spPr>
      </p:pic>
      <p:pic>
        <p:nvPicPr>
          <p:cNvPr id="6" name="Afbeelding 5"/>
          <p:cNvPicPr>
            <a:picLocks noChangeAspect="1"/>
          </p:cNvPicPr>
          <p:nvPr/>
        </p:nvPicPr>
        <p:blipFill>
          <a:blip r:embed="rId4"/>
          <a:stretch>
            <a:fillRect/>
          </a:stretch>
        </p:blipFill>
        <p:spPr>
          <a:xfrm>
            <a:off x="8788055" y="1855757"/>
            <a:ext cx="2244600" cy="2888567"/>
          </a:xfrm>
          <a:prstGeom prst="rect">
            <a:avLst/>
          </a:prstGeom>
        </p:spPr>
      </p:pic>
      <p:sp>
        <p:nvSpPr>
          <p:cNvPr id="9" name="Rechthoek 8"/>
          <p:cNvSpPr/>
          <p:nvPr/>
        </p:nvSpPr>
        <p:spPr>
          <a:xfrm>
            <a:off x="9292046" y="4750758"/>
            <a:ext cx="1740609" cy="507831"/>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500" b="1" dirty="0">
                <a:latin typeface="Arial" panose="020B0604020202020204" pitchFamily="34" charset="0"/>
              </a:rPr>
              <a:t>Massieve kooi </a:t>
            </a:r>
            <a:endParaRPr lang="nl-NL" dirty="0"/>
          </a:p>
        </p:txBody>
      </p:sp>
      <p:sp>
        <p:nvSpPr>
          <p:cNvPr id="10" name="Rechthoek 9"/>
          <p:cNvSpPr/>
          <p:nvPr/>
        </p:nvSpPr>
        <p:spPr>
          <a:xfrm>
            <a:off x="5375558" y="4744324"/>
            <a:ext cx="1677669" cy="738664"/>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500" b="1" dirty="0">
                <a:latin typeface="Arial" panose="020B0604020202020204" pitchFamily="34" charset="0"/>
              </a:rPr>
              <a:t>Plaatstalen </a:t>
            </a:r>
            <a:endParaRPr lang="nl-NL" sz="1500" dirty="0">
              <a:latin typeface="Arial" panose="020B0604020202020204" pitchFamily="34" charset="0"/>
            </a:endParaRPr>
          </a:p>
          <a:p>
            <a:r>
              <a:rPr lang="nl-NL" sz="1500" b="1" dirty="0">
                <a:latin typeface="Arial" panose="020B0604020202020204" pitchFamily="34" charset="0"/>
              </a:rPr>
              <a:t>kooi </a:t>
            </a:r>
            <a:endParaRPr lang="nl-NL" dirty="0"/>
          </a:p>
        </p:txBody>
      </p:sp>
      <p:sp>
        <p:nvSpPr>
          <p:cNvPr id="11" name="Rechthoek 10"/>
          <p:cNvSpPr/>
          <p:nvPr/>
        </p:nvSpPr>
        <p:spPr>
          <a:xfrm>
            <a:off x="924436" y="4737891"/>
            <a:ext cx="2799252" cy="123110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500" b="1" dirty="0">
                <a:latin typeface="Arial" panose="020B0604020202020204" pitchFamily="34" charset="0"/>
              </a:rPr>
              <a:t>Glasvezel versterkte </a:t>
            </a:r>
          </a:p>
          <a:p>
            <a:r>
              <a:rPr lang="nl-NL" sz="1500" b="1" dirty="0">
                <a:latin typeface="Arial" panose="020B0604020202020204" pitchFamily="34" charset="0"/>
              </a:rPr>
              <a:t>Polyamide kooi </a:t>
            </a:r>
            <a:endParaRPr lang="nl-NL" sz="1500" dirty="0">
              <a:latin typeface="Arial" panose="020B0604020202020204" pitchFamily="34" charset="0"/>
            </a:endParaRPr>
          </a:p>
          <a:p>
            <a:r>
              <a:rPr lang="nl-NL" sz="1600" dirty="0">
                <a:latin typeface="Arial" panose="020B0604020202020204" pitchFamily="34" charset="0"/>
              </a:rPr>
              <a:t>Werkingstemp &gt;</a:t>
            </a:r>
          </a:p>
          <a:p>
            <a:r>
              <a:rPr lang="nl-NL" sz="1600" dirty="0">
                <a:latin typeface="Arial" panose="020B0604020202020204" pitchFamily="34" charset="0"/>
              </a:rPr>
              <a:t>     +120̊</a:t>
            </a:r>
            <a:endParaRPr lang="nl-NL" dirty="0"/>
          </a:p>
        </p:txBody>
      </p:sp>
    </p:spTree>
    <p:extLst>
      <p:ext uri="{BB962C8B-B14F-4D97-AF65-F5344CB8AC3E}">
        <p14:creationId xmlns:p14="http://schemas.microsoft.com/office/powerpoint/2010/main" val="2425165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1282825" y="1408611"/>
            <a:ext cx="9507276" cy="4369166"/>
          </a:xfrm>
          <a:prstGeom prst="rect">
            <a:avLst/>
          </a:prstGeom>
        </p:spPr>
      </p:pic>
      <p:sp>
        <p:nvSpPr>
          <p:cNvPr id="3" name="Rechthoek 2"/>
          <p:cNvSpPr/>
          <p:nvPr/>
        </p:nvSpPr>
        <p:spPr>
          <a:xfrm>
            <a:off x="4241074" y="126909"/>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soorten lagers </a:t>
            </a:r>
            <a:endParaRPr lang="nl-NL" dirty="0"/>
          </a:p>
        </p:txBody>
      </p:sp>
    </p:spTree>
    <p:extLst>
      <p:ext uri="{BB962C8B-B14F-4D97-AF65-F5344CB8AC3E}">
        <p14:creationId xmlns:p14="http://schemas.microsoft.com/office/powerpoint/2010/main" val="5872417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354286" y="170452"/>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LAGERSPELING </a:t>
            </a:r>
            <a:endParaRPr lang="nl-NL" dirty="0"/>
          </a:p>
        </p:txBody>
      </p:sp>
      <p:pic>
        <p:nvPicPr>
          <p:cNvPr id="3" name="Afbeelding 2"/>
          <p:cNvPicPr>
            <a:picLocks noChangeAspect="1"/>
          </p:cNvPicPr>
          <p:nvPr/>
        </p:nvPicPr>
        <p:blipFill>
          <a:blip r:embed="rId2"/>
          <a:stretch>
            <a:fillRect/>
          </a:stretch>
        </p:blipFill>
        <p:spPr>
          <a:xfrm>
            <a:off x="1544683" y="1035685"/>
            <a:ext cx="8722723" cy="5511799"/>
          </a:xfrm>
          <a:prstGeom prst="rect">
            <a:avLst/>
          </a:prstGeom>
        </p:spPr>
      </p:pic>
    </p:spTree>
    <p:extLst>
      <p:ext uri="{BB962C8B-B14F-4D97-AF65-F5344CB8AC3E}">
        <p14:creationId xmlns:p14="http://schemas.microsoft.com/office/powerpoint/2010/main" val="24942362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461072" y="60596"/>
            <a:ext cx="11234057" cy="1733006"/>
          </a:xfrm>
        </p:spPr>
        <p:txBody>
          <a:bodyPr>
            <a:normAutofit fontScale="90000"/>
          </a:bodyPr>
          <a:lstStyle/>
          <a:p>
            <a:r>
              <a:rPr lang="nl-NL" b="1" dirty="0"/>
              <a:t>DE GESCHIEDENIS VAN HET LAGER : EEN VERHAAL ZONDER EINDE </a:t>
            </a:r>
            <a:endParaRPr lang="nl-NL" dirty="0"/>
          </a:p>
        </p:txBody>
      </p:sp>
      <p:pic>
        <p:nvPicPr>
          <p:cNvPr id="4" name="Afbeelding 3"/>
          <p:cNvPicPr>
            <a:picLocks noChangeAspect="1"/>
          </p:cNvPicPr>
          <p:nvPr/>
        </p:nvPicPr>
        <p:blipFill>
          <a:blip r:embed="rId2"/>
          <a:stretch>
            <a:fillRect/>
          </a:stretch>
        </p:blipFill>
        <p:spPr>
          <a:xfrm>
            <a:off x="358588" y="1719762"/>
            <a:ext cx="5327035" cy="3175509"/>
          </a:xfrm>
          <a:prstGeom prst="rect">
            <a:avLst/>
          </a:prstGeom>
        </p:spPr>
      </p:pic>
      <p:pic>
        <p:nvPicPr>
          <p:cNvPr id="5" name="Afbeelding 4"/>
          <p:cNvPicPr>
            <a:picLocks noChangeAspect="1"/>
          </p:cNvPicPr>
          <p:nvPr/>
        </p:nvPicPr>
        <p:blipFill>
          <a:blip r:embed="rId3"/>
          <a:stretch>
            <a:fillRect/>
          </a:stretch>
        </p:blipFill>
        <p:spPr>
          <a:xfrm>
            <a:off x="609600" y="4979919"/>
            <a:ext cx="3173400" cy="1827067"/>
          </a:xfrm>
          <a:prstGeom prst="rect">
            <a:avLst/>
          </a:prstGeom>
        </p:spPr>
      </p:pic>
      <p:pic>
        <p:nvPicPr>
          <p:cNvPr id="6" name="Afbeelding 5"/>
          <p:cNvPicPr>
            <a:picLocks noChangeAspect="1"/>
          </p:cNvPicPr>
          <p:nvPr/>
        </p:nvPicPr>
        <p:blipFill>
          <a:blip r:embed="rId4"/>
          <a:stretch>
            <a:fillRect/>
          </a:stretch>
        </p:blipFill>
        <p:spPr>
          <a:xfrm>
            <a:off x="6750451" y="2037807"/>
            <a:ext cx="1943143" cy="1904205"/>
          </a:xfrm>
          <a:prstGeom prst="rect">
            <a:avLst/>
          </a:prstGeom>
        </p:spPr>
      </p:pic>
      <p:pic>
        <p:nvPicPr>
          <p:cNvPr id="7" name="Afbeelding 6"/>
          <p:cNvPicPr>
            <a:picLocks noChangeAspect="1"/>
          </p:cNvPicPr>
          <p:nvPr/>
        </p:nvPicPr>
        <p:blipFill>
          <a:blip r:embed="rId5"/>
          <a:stretch>
            <a:fillRect/>
          </a:stretch>
        </p:blipFill>
        <p:spPr>
          <a:xfrm>
            <a:off x="6078101" y="4528293"/>
            <a:ext cx="5922334" cy="2177075"/>
          </a:xfrm>
          <a:prstGeom prst="rect">
            <a:avLst/>
          </a:prstGeom>
        </p:spPr>
      </p:pic>
      <p:pic>
        <p:nvPicPr>
          <p:cNvPr id="8" name="Afbeelding 7"/>
          <p:cNvPicPr>
            <a:picLocks noChangeAspect="1"/>
          </p:cNvPicPr>
          <p:nvPr/>
        </p:nvPicPr>
        <p:blipFill>
          <a:blip r:embed="rId6"/>
          <a:stretch>
            <a:fillRect/>
          </a:stretch>
        </p:blipFill>
        <p:spPr>
          <a:xfrm>
            <a:off x="9018600" y="2086742"/>
            <a:ext cx="2748808" cy="2441551"/>
          </a:xfrm>
          <a:prstGeom prst="rect">
            <a:avLst/>
          </a:prstGeom>
        </p:spPr>
      </p:pic>
      <p:sp>
        <p:nvSpPr>
          <p:cNvPr id="9" name="Tekstvak 8"/>
          <p:cNvSpPr txBox="1"/>
          <p:nvPr/>
        </p:nvSpPr>
        <p:spPr>
          <a:xfrm>
            <a:off x="6992471" y="1793602"/>
            <a:ext cx="1595717" cy="369332"/>
          </a:xfrm>
          <a:prstGeom prst="rect">
            <a:avLst/>
          </a:prstGeom>
          <a:noFill/>
        </p:spPr>
        <p:txBody>
          <a:bodyPr wrap="square" rtlCol="0">
            <a:spAutoFit/>
          </a:bodyPr>
          <a:lstStyle/>
          <a:p>
            <a:r>
              <a:rPr lang="nl-NL" dirty="0"/>
              <a:t>3500 VC</a:t>
            </a:r>
          </a:p>
        </p:txBody>
      </p:sp>
      <p:sp>
        <p:nvSpPr>
          <p:cNvPr id="10" name="Tekstvak 9"/>
          <p:cNvSpPr txBox="1"/>
          <p:nvPr/>
        </p:nvSpPr>
        <p:spPr>
          <a:xfrm>
            <a:off x="461072" y="1424270"/>
            <a:ext cx="1376693" cy="369332"/>
          </a:xfrm>
          <a:prstGeom prst="rect">
            <a:avLst/>
          </a:prstGeom>
          <a:noFill/>
        </p:spPr>
        <p:txBody>
          <a:bodyPr wrap="square" rtlCol="0">
            <a:spAutoFit/>
          </a:bodyPr>
          <a:lstStyle/>
          <a:p>
            <a:r>
              <a:rPr lang="nl-NL" dirty="0"/>
              <a:t>1100 VC</a:t>
            </a:r>
          </a:p>
        </p:txBody>
      </p:sp>
      <p:sp>
        <p:nvSpPr>
          <p:cNvPr id="11" name="Tekstvak 10"/>
          <p:cNvSpPr txBox="1"/>
          <p:nvPr/>
        </p:nvSpPr>
        <p:spPr>
          <a:xfrm>
            <a:off x="7613880" y="6291411"/>
            <a:ext cx="1425388" cy="369332"/>
          </a:xfrm>
          <a:prstGeom prst="rect">
            <a:avLst/>
          </a:prstGeom>
          <a:noFill/>
        </p:spPr>
        <p:txBody>
          <a:bodyPr wrap="square" rtlCol="0">
            <a:spAutoFit/>
          </a:bodyPr>
          <a:lstStyle/>
          <a:p>
            <a:r>
              <a:rPr lang="nl-NL" dirty="0"/>
              <a:t>40 NC</a:t>
            </a:r>
          </a:p>
        </p:txBody>
      </p:sp>
      <p:sp>
        <p:nvSpPr>
          <p:cNvPr id="12" name="Tekstvak 11"/>
          <p:cNvSpPr txBox="1"/>
          <p:nvPr/>
        </p:nvSpPr>
        <p:spPr>
          <a:xfrm>
            <a:off x="9968753" y="1793602"/>
            <a:ext cx="1326776" cy="369332"/>
          </a:xfrm>
          <a:prstGeom prst="rect">
            <a:avLst/>
          </a:prstGeom>
          <a:noFill/>
        </p:spPr>
        <p:txBody>
          <a:bodyPr wrap="square" rtlCol="0">
            <a:spAutoFit/>
          </a:bodyPr>
          <a:lstStyle/>
          <a:p>
            <a:r>
              <a:rPr lang="nl-NL" dirty="0"/>
              <a:t>1869</a:t>
            </a:r>
          </a:p>
        </p:txBody>
      </p:sp>
      <p:sp>
        <p:nvSpPr>
          <p:cNvPr id="13" name="Tekstvak 12"/>
          <p:cNvSpPr txBox="1"/>
          <p:nvPr/>
        </p:nvSpPr>
        <p:spPr>
          <a:xfrm>
            <a:off x="54735" y="6476077"/>
            <a:ext cx="1109730" cy="369332"/>
          </a:xfrm>
          <a:prstGeom prst="rect">
            <a:avLst/>
          </a:prstGeom>
          <a:noFill/>
        </p:spPr>
        <p:txBody>
          <a:bodyPr wrap="square" rtlCol="0">
            <a:spAutoFit/>
          </a:bodyPr>
          <a:lstStyle/>
          <a:p>
            <a:r>
              <a:rPr lang="nl-NL" dirty="0"/>
              <a:t>1794</a:t>
            </a:r>
          </a:p>
        </p:txBody>
      </p:sp>
      <p:pic>
        <p:nvPicPr>
          <p:cNvPr id="14" name="Afbeelding 13"/>
          <p:cNvPicPr>
            <a:picLocks noChangeAspect="1"/>
          </p:cNvPicPr>
          <p:nvPr/>
        </p:nvPicPr>
        <p:blipFill>
          <a:blip r:embed="rId7"/>
          <a:stretch>
            <a:fillRect/>
          </a:stretch>
        </p:blipFill>
        <p:spPr>
          <a:xfrm>
            <a:off x="4204311" y="5803386"/>
            <a:ext cx="1780200" cy="1003600"/>
          </a:xfrm>
          <a:prstGeom prst="rect">
            <a:avLst/>
          </a:prstGeom>
        </p:spPr>
      </p:pic>
      <p:sp>
        <p:nvSpPr>
          <p:cNvPr id="15" name="Tekstvak 14"/>
          <p:cNvSpPr txBox="1"/>
          <p:nvPr/>
        </p:nvSpPr>
        <p:spPr>
          <a:xfrm>
            <a:off x="4509247" y="5432164"/>
            <a:ext cx="1176376" cy="369332"/>
          </a:xfrm>
          <a:prstGeom prst="rect">
            <a:avLst/>
          </a:prstGeom>
          <a:noFill/>
        </p:spPr>
        <p:txBody>
          <a:bodyPr wrap="square" rtlCol="0">
            <a:spAutoFit/>
          </a:bodyPr>
          <a:lstStyle/>
          <a:p>
            <a:r>
              <a:rPr lang="nl-NL" dirty="0"/>
              <a:t>1995</a:t>
            </a:r>
          </a:p>
        </p:txBody>
      </p:sp>
    </p:spTree>
    <p:extLst>
      <p:ext uri="{BB962C8B-B14F-4D97-AF65-F5344CB8AC3E}">
        <p14:creationId xmlns:p14="http://schemas.microsoft.com/office/powerpoint/2010/main" val="1332427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027233" y="1598403"/>
            <a:ext cx="7720162" cy="4636934"/>
          </a:xfrm>
          <a:prstGeom prst="rect">
            <a:avLst/>
          </a:prstGeom>
        </p:spPr>
      </p:pic>
      <p:sp>
        <p:nvSpPr>
          <p:cNvPr id="3" name="Rechthoek 2"/>
          <p:cNvSpPr/>
          <p:nvPr/>
        </p:nvSpPr>
        <p:spPr>
          <a:xfrm>
            <a:off x="3988525" y="166394"/>
            <a:ext cx="6096000" cy="707886"/>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LAGERBELASTING </a:t>
            </a:r>
            <a:endParaRPr lang="nl-NL" dirty="0"/>
          </a:p>
        </p:txBody>
      </p:sp>
    </p:spTree>
    <p:extLst>
      <p:ext uri="{BB962C8B-B14F-4D97-AF65-F5344CB8AC3E}">
        <p14:creationId xmlns:p14="http://schemas.microsoft.com/office/powerpoint/2010/main" val="15340192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119155" y="61891"/>
            <a:ext cx="6096000" cy="707886"/>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LAGERBELASTING </a:t>
            </a:r>
            <a:endParaRPr lang="nl-NL" dirty="0"/>
          </a:p>
        </p:txBody>
      </p:sp>
      <p:pic>
        <p:nvPicPr>
          <p:cNvPr id="8" name="Afbeelding 7"/>
          <p:cNvPicPr>
            <a:picLocks noChangeAspect="1"/>
          </p:cNvPicPr>
          <p:nvPr/>
        </p:nvPicPr>
        <p:blipFill>
          <a:blip r:embed="rId2"/>
          <a:stretch>
            <a:fillRect/>
          </a:stretch>
        </p:blipFill>
        <p:spPr>
          <a:xfrm>
            <a:off x="3768905" y="2165595"/>
            <a:ext cx="3929471" cy="4053821"/>
          </a:xfrm>
          <a:prstGeom prst="rect">
            <a:avLst/>
          </a:prstGeom>
        </p:spPr>
      </p:pic>
      <p:sp>
        <p:nvSpPr>
          <p:cNvPr id="9" name="Rechthoek 8"/>
          <p:cNvSpPr/>
          <p:nvPr/>
        </p:nvSpPr>
        <p:spPr>
          <a:xfrm>
            <a:off x="1442016" y="824629"/>
            <a:ext cx="8583250" cy="1785104"/>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1600" b="1" dirty="0">
                <a:latin typeface="Arial" panose="020B0604020202020204" pitchFamily="34" charset="0"/>
              </a:rPr>
              <a:t>Ten opzichte van de binnenring wordt een roterende belasting uitgeoefend. Om het walsen te voorkomen moet deze binnenring vast op de as passen. De buitenring wordt slechts op één punt belast en kan met een schuifpassing worden ingebouwd. Het monteren van de lagers op de juiste plaats wordt hierdoor gemakkelijker. Dit geval is het meest voorkomende en wordt aangeduid met roterende binnenringbelasting. </a:t>
            </a:r>
            <a:endParaRPr lang="nl-NL" sz="1600" dirty="0">
              <a:latin typeface="Arial" panose="020B0604020202020204" pitchFamily="34" charset="0"/>
            </a:endParaRPr>
          </a:p>
          <a:p>
            <a:endParaRPr lang="nl-NL" dirty="0"/>
          </a:p>
        </p:txBody>
      </p:sp>
      <p:sp>
        <p:nvSpPr>
          <p:cNvPr id="10" name="Rechthoek 9"/>
          <p:cNvSpPr/>
          <p:nvPr/>
        </p:nvSpPr>
        <p:spPr>
          <a:xfrm>
            <a:off x="2534195" y="5865473"/>
            <a:ext cx="6977266"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Roterende belasting op de binnenring </a:t>
            </a:r>
            <a:endParaRPr lang="nl-NL" dirty="0"/>
          </a:p>
        </p:txBody>
      </p:sp>
    </p:spTree>
    <p:extLst>
      <p:ext uri="{BB962C8B-B14F-4D97-AF65-F5344CB8AC3E}">
        <p14:creationId xmlns:p14="http://schemas.microsoft.com/office/powerpoint/2010/main" val="571540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764799" y="1365068"/>
            <a:ext cx="7119429" cy="5325774"/>
          </a:xfrm>
          <a:prstGeom prst="rect">
            <a:avLst/>
          </a:prstGeom>
        </p:spPr>
      </p:pic>
      <p:sp>
        <p:nvSpPr>
          <p:cNvPr id="3" name="Rechthoek 2"/>
          <p:cNvSpPr/>
          <p:nvPr/>
        </p:nvSpPr>
        <p:spPr>
          <a:xfrm>
            <a:off x="4476206" y="0"/>
            <a:ext cx="6096000" cy="707886"/>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800" b="1" i="1" dirty="0">
                <a:latin typeface="Arial" panose="020B0604020202020204" pitchFamily="34" charset="0"/>
              </a:rPr>
              <a:t>LAGERBELASTING </a:t>
            </a:r>
            <a:endParaRPr lang="nl-NL" dirty="0"/>
          </a:p>
        </p:txBody>
      </p:sp>
      <p:sp>
        <p:nvSpPr>
          <p:cNvPr id="4" name="Rechthoek 3"/>
          <p:cNvSpPr/>
          <p:nvPr/>
        </p:nvSpPr>
        <p:spPr>
          <a:xfrm>
            <a:off x="3378926" y="536806"/>
            <a:ext cx="6096000" cy="64633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2400" b="1" i="1" dirty="0">
                <a:latin typeface="Arial" panose="020B0604020202020204" pitchFamily="34" charset="0"/>
              </a:rPr>
              <a:t>Roterende belasting op de binnenring </a:t>
            </a:r>
            <a:endParaRPr lang="nl-NL" dirty="0"/>
          </a:p>
        </p:txBody>
      </p:sp>
    </p:spTree>
    <p:extLst>
      <p:ext uri="{BB962C8B-B14F-4D97-AF65-F5344CB8AC3E}">
        <p14:creationId xmlns:p14="http://schemas.microsoft.com/office/powerpoint/2010/main" val="30844101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107474" y="0"/>
            <a:ext cx="8229600"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dirty="0">
                <a:latin typeface="Arial" panose="020B0604020202020204" pitchFamily="34" charset="0"/>
              </a:rPr>
              <a:t>FABRICATIE VAN EEN LAGER: DE KOGELS </a:t>
            </a:r>
            <a:endParaRPr lang="nl-NL" dirty="0"/>
          </a:p>
        </p:txBody>
      </p:sp>
      <p:pic>
        <p:nvPicPr>
          <p:cNvPr id="3" name="Afbeelding 2"/>
          <p:cNvPicPr>
            <a:picLocks noChangeAspect="1"/>
          </p:cNvPicPr>
          <p:nvPr/>
        </p:nvPicPr>
        <p:blipFill>
          <a:blip r:embed="rId2"/>
          <a:stretch>
            <a:fillRect/>
          </a:stretch>
        </p:blipFill>
        <p:spPr>
          <a:xfrm>
            <a:off x="1453515" y="945015"/>
            <a:ext cx="9163050" cy="5838825"/>
          </a:xfrm>
          <a:prstGeom prst="rect">
            <a:avLst/>
          </a:prstGeom>
        </p:spPr>
      </p:pic>
    </p:spTree>
    <p:extLst>
      <p:ext uri="{BB962C8B-B14F-4D97-AF65-F5344CB8AC3E}">
        <p14:creationId xmlns:p14="http://schemas.microsoft.com/office/powerpoint/2010/main" val="36498158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1123406" y="0"/>
            <a:ext cx="9231086"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dirty="0">
                <a:latin typeface="Arial" panose="020B0604020202020204" pitchFamily="34" charset="0"/>
              </a:rPr>
              <a:t>FABRICATIE VAN EEN WENTELLAGER: DE RINGEN </a:t>
            </a:r>
            <a:endParaRPr lang="nl-NL" dirty="0"/>
          </a:p>
        </p:txBody>
      </p:sp>
      <p:pic>
        <p:nvPicPr>
          <p:cNvPr id="3" name="Afbeelding 2"/>
          <p:cNvPicPr>
            <a:picLocks noChangeAspect="1"/>
          </p:cNvPicPr>
          <p:nvPr/>
        </p:nvPicPr>
        <p:blipFill>
          <a:blip r:embed="rId2"/>
          <a:stretch>
            <a:fillRect/>
          </a:stretch>
        </p:blipFill>
        <p:spPr>
          <a:xfrm>
            <a:off x="1322886" y="849357"/>
            <a:ext cx="9163050" cy="5734050"/>
          </a:xfrm>
          <a:prstGeom prst="rect">
            <a:avLst/>
          </a:prstGeom>
        </p:spPr>
      </p:pic>
    </p:spTree>
    <p:extLst>
      <p:ext uri="{BB962C8B-B14F-4D97-AF65-F5344CB8AC3E}">
        <p14:creationId xmlns:p14="http://schemas.microsoft.com/office/powerpoint/2010/main" val="9236394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333897" y="90288"/>
            <a:ext cx="7498080" cy="707886"/>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sz="2800" b="1" dirty="0">
                <a:latin typeface="Arial" panose="020B0604020202020204" pitchFamily="34" charset="0"/>
              </a:rPr>
              <a:t>FABRICATIE VAN EEN WENTELLAGER </a:t>
            </a:r>
            <a:endParaRPr lang="nl-NL" dirty="0"/>
          </a:p>
        </p:txBody>
      </p:sp>
      <p:pic>
        <p:nvPicPr>
          <p:cNvPr id="3" name="Afbeelding 2"/>
          <p:cNvPicPr>
            <a:picLocks noChangeAspect="1"/>
          </p:cNvPicPr>
          <p:nvPr/>
        </p:nvPicPr>
        <p:blipFill>
          <a:blip r:embed="rId2"/>
          <a:stretch>
            <a:fillRect/>
          </a:stretch>
        </p:blipFill>
        <p:spPr>
          <a:xfrm>
            <a:off x="1358537" y="904875"/>
            <a:ext cx="9448800" cy="5953125"/>
          </a:xfrm>
          <a:prstGeom prst="rect">
            <a:avLst/>
          </a:prstGeom>
        </p:spPr>
      </p:pic>
    </p:spTree>
    <p:extLst>
      <p:ext uri="{BB962C8B-B14F-4D97-AF65-F5344CB8AC3E}">
        <p14:creationId xmlns:p14="http://schemas.microsoft.com/office/powerpoint/2010/main" val="2481792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4110446" y="74657"/>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LAGEROPSLAG </a:t>
            </a:r>
            <a:endParaRPr lang="nl-NL" dirty="0"/>
          </a:p>
        </p:txBody>
      </p:sp>
      <p:pic>
        <p:nvPicPr>
          <p:cNvPr id="3" name="Afbeelding 2"/>
          <p:cNvPicPr>
            <a:picLocks noChangeAspect="1"/>
          </p:cNvPicPr>
          <p:nvPr/>
        </p:nvPicPr>
        <p:blipFill>
          <a:blip r:embed="rId2"/>
          <a:stretch>
            <a:fillRect/>
          </a:stretch>
        </p:blipFill>
        <p:spPr>
          <a:xfrm>
            <a:off x="395159" y="973895"/>
            <a:ext cx="5178327" cy="2897005"/>
          </a:xfrm>
          <a:prstGeom prst="rect">
            <a:avLst/>
          </a:prstGeom>
        </p:spPr>
      </p:pic>
      <p:sp>
        <p:nvSpPr>
          <p:cNvPr id="4" name="Rechthoek 3"/>
          <p:cNvSpPr/>
          <p:nvPr/>
        </p:nvSpPr>
        <p:spPr>
          <a:xfrm>
            <a:off x="6601096" y="1724633"/>
            <a:ext cx="6096000" cy="830997"/>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VUIL EN STOF, </a:t>
            </a:r>
          </a:p>
          <a:p>
            <a:r>
              <a:rPr lang="nl-NL" b="1" dirty="0">
                <a:latin typeface="Arial" panose="020B0604020202020204" pitchFamily="34" charset="0"/>
              </a:rPr>
              <a:t>DA’S NIET ZO TOF </a:t>
            </a:r>
            <a:endParaRPr lang="nl-NL" b="1" dirty="0"/>
          </a:p>
        </p:txBody>
      </p:sp>
      <p:pic>
        <p:nvPicPr>
          <p:cNvPr id="5" name="Afbeelding 4"/>
          <p:cNvPicPr>
            <a:picLocks noChangeAspect="1"/>
          </p:cNvPicPr>
          <p:nvPr/>
        </p:nvPicPr>
        <p:blipFill>
          <a:blip r:embed="rId3"/>
          <a:stretch>
            <a:fillRect/>
          </a:stretch>
        </p:blipFill>
        <p:spPr>
          <a:xfrm>
            <a:off x="5665799" y="3428871"/>
            <a:ext cx="6346801" cy="3332467"/>
          </a:xfrm>
          <a:prstGeom prst="rect">
            <a:avLst/>
          </a:prstGeom>
        </p:spPr>
      </p:pic>
      <p:sp>
        <p:nvSpPr>
          <p:cNvPr id="6" name="Rechthoek 5"/>
          <p:cNvSpPr/>
          <p:nvPr/>
        </p:nvSpPr>
        <p:spPr>
          <a:xfrm>
            <a:off x="1854925" y="4751435"/>
            <a:ext cx="6096000" cy="830997"/>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WE HOUDEN DE BOEL </a:t>
            </a:r>
          </a:p>
          <a:p>
            <a:r>
              <a:rPr lang="nl-NL" b="1" dirty="0">
                <a:latin typeface="Arial" panose="020B0604020202020204" pitchFamily="34" charset="0"/>
              </a:rPr>
              <a:t>DROOG EN KOEL </a:t>
            </a:r>
            <a:endParaRPr lang="nl-NL" b="1" dirty="0"/>
          </a:p>
        </p:txBody>
      </p:sp>
    </p:spTree>
    <p:extLst>
      <p:ext uri="{BB962C8B-B14F-4D97-AF65-F5344CB8AC3E}">
        <p14:creationId xmlns:p14="http://schemas.microsoft.com/office/powerpoint/2010/main" val="33441031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910149" y="0"/>
            <a:ext cx="6096000" cy="769441"/>
          </a:xfrm>
          <a:prstGeom prst="rect">
            <a:avLst/>
          </a:prstGeom>
        </p:spPr>
        <p:txBody>
          <a:bodyPr>
            <a:spAutoFit/>
          </a:bodyPr>
          <a:lstStyle/>
          <a:p>
            <a:endParaRPr lang="nl-NL" sz="1200" dirty="0">
              <a:solidFill>
                <a:srgbClr val="000000"/>
              </a:solidFill>
              <a:latin typeface="Arial" panose="020B0604020202020204" pitchFamily="34" charset="0"/>
            </a:endParaRPr>
          </a:p>
          <a:p>
            <a:r>
              <a:rPr lang="nl-NL" sz="3200" b="1" dirty="0">
                <a:latin typeface="Arial" panose="020B0604020202020204" pitchFamily="34" charset="0"/>
              </a:rPr>
              <a:t>LAGEROPSLAG </a:t>
            </a:r>
            <a:endParaRPr lang="nl-NL" dirty="0"/>
          </a:p>
        </p:txBody>
      </p:sp>
      <p:pic>
        <p:nvPicPr>
          <p:cNvPr id="3" name="Afbeelding 2"/>
          <p:cNvPicPr>
            <a:picLocks noChangeAspect="1"/>
          </p:cNvPicPr>
          <p:nvPr/>
        </p:nvPicPr>
        <p:blipFill>
          <a:blip r:embed="rId2"/>
          <a:stretch>
            <a:fillRect/>
          </a:stretch>
        </p:blipFill>
        <p:spPr>
          <a:xfrm>
            <a:off x="321583" y="810807"/>
            <a:ext cx="4642303" cy="2618193"/>
          </a:xfrm>
          <a:prstGeom prst="rect">
            <a:avLst/>
          </a:prstGeom>
        </p:spPr>
      </p:pic>
      <p:sp>
        <p:nvSpPr>
          <p:cNvPr id="4" name="Rechthoek 3"/>
          <p:cNvSpPr/>
          <p:nvPr/>
        </p:nvSpPr>
        <p:spPr>
          <a:xfrm>
            <a:off x="5216435" y="1463377"/>
            <a:ext cx="6096000" cy="830997"/>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STABIELE ONDERGROND </a:t>
            </a:r>
          </a:p>
          <a:p>
            <a:r>
              <a:rPr lang="nl-NL" b="1" dirty="0">
                <a:latin typeface="Arial" panose="020B0604020202020204" pitchFamily="34" charset="0"/>
              </a:rPr>
              <a:t>VERMIJD TRILLINGEN </a:t>
            </a:r>
            <a:endParaRPr lang="nl-NL" b="1" dirty="0"/>
          </a:p>
        </p:txBody>
      </p:sp>
      <p:pic>
        <p:nvPicPr>
          <p:cNvPr id="5" name="Afbeelding 4"/>
          <p:cNvPicPr>
            <a:picLocks noChangeAspect="1"/>
          </p:cNvPicPr>
          <p:nvPr/>
        </p:nvPicPr>
        <p:blipFill>
          <a:blip r:embed="rId3"/>
          <a:stretch>
            <a:fillRect/>
          </a:stretch>
        </p:blipFill>
        <p:spPr>
          <a:xfrm>
            <a:off x="6289263" y="2518375"/>
            <a:ext cx="5328563" cy="2819980"/>
          </a:xfrm>
          <a:prstGeom prst="rect">
            <a:avLst/>
          </a:prstGeom>
        </p:spPr>
      </p:pic>
      <p:pic>
        <p:nvPicPr>
          <p:cNvPr id="6" name="Afbeelding 5"/>
          <p:cNvPicPr>
            <a:picLocks noChangeAspect="1"/>
          </p:cNvPicPr>
          <p:nvPr/>
        </p:nvPicPr>
        <p:blipFill>
          <a:blip r:embed="rId4"/>
          <a:stretch>
            <a:fillRect/>
          </a:stretch>
        </p:blipFill>
        <p:spPr>
          <a:xfrm>
            <a:off x="321583" y="4120274"/>
            <a:ext cx="4642303" cy="2573497"/>
          </a:xfrm>
          <a:prstGeom prst="rect">
            <a:avLst/>
          </a:prstGeom>
        </p:spPr>
      </p:pic>
      <p:sp>
        <p:nvSpPr>
          <p:cNvPr id="7" name="Rechthoek 6"/>
          <p:cNvSpPr/>
          <p:nvPr/>
        </p:nvSpPr>
        <p:spPr>
          <a:xfrm>
            <a:off x="1219200" y="3608107"/>
            <a:ext cx="6096000" cy="553998"/>
          </a:xfrm>
          <a:prstGeom prst="rect">
            <a:avLst/>
          </a:prstGeom>
        </p:spPr>
        <p:txBody>
          <a:bodyPr>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HANDLE WITH CARE </a:t>
            </a:r>
            <a:endParaRPr lang="nl-NL" b="1" dirty="0"/>
          </a:p>
        </p:txBody>
      </p:sp>
      <p:sp>
        <p:nvSpPr>
          <p:cNvPr id="8" name="Rechthoek 7"/>
          <p:cNvSpPr/>
          <p:nvPr/>
        </p:nvSpPr>
        <p:spPr>
          <a:xfrm>
            <a:off x="7872548" y="5285357"/>
            <a:ext cx="2625123"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HOU HET KOEL </a:t>
            </a:r>
            <a:endParaRPr lang="nl-NL" b="1" dirty="0"/>
          </a:p>
        </p:txBody>
      </p:sp>
    </p:spTree>
    <p:extLst>
      <p:ext uri="{BB962C8B-B14F-4D97-AF65-F5344CB8AC3E}">
        <p14:creationId xmlns:p14="http://schemas.microsoft.com/office/powerpoint/2010/main" val="19835233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770608" y="452846"/>
            <a:ext cx="9986625" cy="5921828"/>
          </a:xfrm>
          <a:prstGeom prst="rect">
            <a:avLst/>
          </a:prstGeom>
        </p:spPr>
      </p:pic>
      <p:sp>
        <p:nvSpPr>
          <p:cNvPr id="3" name="Tekstvak 2"/>
          <p:cNvSpPr txBox="1"/>
          <p:nvPr/>
        </p:nvSpPr>
        <p:spPr>
          <a:xfrm>
            <a:off x="10180320" y="1820092"/>
            <a:ext cx="1759131" cy="369332"/>
          </a:xfrm>
          <a:prstGeom prst="rect">
            <a:avLst/>
          </a:prstGeom>
          <a:noFill/>
        </p:spPr>
        <p:txBody>
          <a:bodyPr wrap="square" rtlCol="0">
            <a:spAutoFit/>
          </a:bodyPr>
          <a:lstStyle/>
          <a:p>
            <a:r>
              <a:rPr lang="nl-NL" b="1" dirty="0"/>
              <a:t>Slechte montage</a:t>
            </a:r>
          </a:p>
        </p:txBody>
      </p:sp>
      <p:sp>
        <p:nvSpPr>
          <p:cNvPr id="4" name="Tekstvak 3"/>
          <p:cNvSpPr txBox="1"/>
          <p:nvPr/>
        </p:nvSpPr>
        <p:spPr>
          <a:xfrm>
            <a:off x="10180320" y="2403566"/>
            <a:ext cx="1715589" cy="383177"/>
          </a:xfrm>
          <a:prstGeom prst="rect">
            <a:avLst/>
          </a:prstGeom>
          <a:noFill/>
        </p:spPr>
        <p:txBody>
          <a:bodyPr wrap="square" rtlCol="0">
            <a:spAutoFit/>
          </a:bodyPr>
          <a:lstStyle/>
          <a:p>
            <a:r>
              <a:rPr lang="nl-NL" b="1" dirty="0"/>
              <a:t>Slechte Smering</a:t>
            </a:r>
          </a:p>
        </p:txBody>
      </p:sp>
      <p:sp>
        <p:nvSpPr>
          <p:cNvPr id="5" name="Tekstvak 4"/>
          <p:cNvSpPr txBox="1"/>
          <p:nvPr/>
        </p:nvSpPr>
        <p:spPr>
          <a:xfrm>
            <a:off x="10206445" y="3000885"/>
            <a:ext cx="1706880" cy="369332"/>
          </a:xfrm>
          <a:prstGeom prst="rect">
            <a:avLst/>
          </a:prstGeom>
          <a:noFill/>
        </p:spPr>
        <p:txBody>
          <a:bodyPr wrap="square" rtlCol="0">
            <a:spAutoFit/>
          </a:bodyPr>
          <a:lstStyle/>
          <a:p>
            <a:r>
              <a:rPr lang="nl-NL" b="1" dirty="0"/>
              <a:t>Vervuiling</a:t>
            </a:r>
          </a:p>
        </p:txBody>
      </p:sp>
      <p:sp>
        <p:nvSpPr>
          <p:cNvPr id="6" name="Tekstvak 5"/>
          <p:cNvSpPr txBox="1"/>
          <p:nvPr/>
        </p:nvSpPr>
        <p:spPr>
          <a:xfrm>
            <a:off x="10206445" y="3506986"/>
            <a:ext cx="1698172" cy="369332"/>
          </a:xfrm>
          <a:prstGeom prst="rect">
            <a:avLst/>
          </a:prstGeom>
          <a:noFill/>
        </p:spPr>
        <p:txBody>
          <a:bodyPr wrap="square" rtlCol="0">
            <a:spAutoFit/>
          </a:bodyPr>
          <a:lstStyle/>
          <a:p>
            <a:r>
              <a:rPr lang="nl-NL" b="1" dirty="0"/>
              <a:t>Overbelasting</a:t>
            </a:r>
          </a:p>
        </p:txBody>
      </p:sp>
    </p:spTree>
    <p:extLst>
      <p:ext uri="{BB962C8B-B14F-4D97-AF65-F5344CB8AC3E}">
        <p14:creationId xmlns:p14="http://schemas.microsoft.com/office/powerpoint/2010/main" val="1701764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087810" y="2235814"/>
            <a:ext cx="5794931" cy="1785104"/>
          </a:xfrm>
          <a:prstGeom prst="rect">
            <a:avLst/>
          </a:prstGeom>
          <a:noFill/>
        </p:spPr>
        <p:txBody>
          <a:bodyPr wrap="square" lIns="91440" tIns="45720" rIns="91440" bIns="45720">
            <a:spAutoFit/>
          </a:bodyPr>
          <a:lstStyle/>
          <a:p>
            <a:pPr algn="ctr"/>
            <a:r>
              <a:rPr lang="nl-NL" sz="11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Vragen??</a:t>
            </a:r>
          </a:p>
        </p:txBody>
      </p:sp>
    </p:spTree>
    <p:extLst>
      <p:ext uri="{BB962C8B-B14F-4D97-AF65-F5344CB8AC3E}">
        <p14:creationId xmlns:p14="http://schemas.microsoft.com/office/powerpoint/2010/main" val="332779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grpId="1" nodeType="clickEffect">
                                  <p:stCondLst>
                                    <p:cond delay="0"/>
                                  </p:stCondLst>
                                  <p:childTnLst>
                                    <p:animRot by="21600000">
                                      <p:cBhvr>
                                        <p:cTn id="12" dur="2000" fill="hold"/>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31" presetClass="exit" presetSubtype="0" fill="hold" grpId="2" nodeType="clickEffect">
                                  <p:stCondLst>
                                    <p:cond delay="0"/>
                                  </p:stCondLst>
                                  <p:childTnLst>
                                    <p:anim calcmode="lin" valueType="num">
                                      <p:cBhvr>
                                        <p:cTn id="16" dur="1000"/>
                                        <p:tgtEl>
                                          <p:spTgt spid="2"/>
                                        </p:tgtEl>
                                        <p:attrNameLst>
                                          <p:attrName>ppt_w</p:attrName>
                                        </p:attrNameLst>
                                      </p:cBhvr>
                                      <p:tavLst>
                                        <p:tav tm="0">
                                          <p:val>
                                            <p:strVal val="ppt_w"/>
                                          </p:val>
                                        </p:tav>
                                        <p:tav tm="100000">
                                          <p:val>
                                            <p:fltVal val="0"/>
                                          </p:val>
                                        </p:tav>
                                      </p:tavLst>
                                    </p:anim>
                                    <p:anim calcmode="lin" valueType="num">
                                      <p:cBhvr>
                                        <p:cTn id="17" dur="1000"/>
                                        <p:tgtEl>
                                          <p:spTgt spid="2"/>
                                        </p:tgtEl>
                                        <p:attrNameLst>
                                          <p:attrName>ppt_h</p:attrName>
                                        </p:attrNameLst>
                                      </p:cBhvr>
                                      <p:tavLst>
                                        <p:tav tm="0">
                                          <p:val>
                                            <p:strVal val="ppt_h"/>
                                          </p:val>
                                        </p:tav>
                                        <p:tav tm="100000">
                                          <p:val>
                                            <p:fltVal val="0"/>
                                          </p:val>
                                        </p:tav>
                                      </p:tavLst>
                                    </p:anim>
                                    <p:anim calcmode="lin" valueType="num">
                                      <p:cBhvr>
                                        <p:cTn id="18" dur="1000"/>
                                        <p:tgtEl>
                                          <p:spTgt spid="2"/>
                                        </p:tgtEl>
                                        <p:attrNameLst>
                                          <p:attrName>style.rotation</p:attrName>
                                        </p:attrNameLst>
                                      </p:cBhvr>
                                      <p:tavLst>
                                        <p:tav tm="0">
                                          <p:val>
                                            <p:fltVal val="0"/>
                                          </p:val>
                                        </p:tav>
                                        <p:tav tm="100000">
                                          <p:val>
                                            <p:fltVal val="90"/>
                                          </p:val>
                                        </p:tav>
                                      </p:tavLst>
                                    </p:anim>
                                    <p:animEffect transition="out" filter="fade">
                                      <p:cBhvr>
                                        <p:cTn id="19" dur="1000"/>
                                        <p:tgtEl>
                                          <p:spTgt spid="2"/>
                                        </p:tgtEl>
                                      </p:cBhvr>
                                    </p:animEffect>
                                    <p:set>
                                      <p:cBhvr>
                                        <p:cTn id="20"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hoek 5"/>
          <p:cNvSpPr/>
          <p:nvPr/>
        </p:nvSpPr>
        <p:spPr>
          <a:xfrm>
            <a:off x="78078" y="4409449"/>
            <a:ext cx="11756870" cy="1938992"/>
          </a:xfrm>
          <a:prstGeom prst="rect">
            <a:avLst/>
          </a:prstGeom>
        </p:spPr>
        <p:txBody>
          <a:bodyPr wrap="square">
            <a:spAutoFit/>
          </a:bodyPr>
          <a:lstStyle/>
          <a:p>
            <a:endParaRPr lang="nl-NL" sz="1200" b="0" i="0" u="none" strike="noStrike" baseline="0" dirty="0">
              <a:solidFill>
                <a:srgbClr val="000000"/>
              </a:solidFill>
              <a:latin typeface="Arial" panose="020B0604020202020204" pitchFamily="34" charset="0"/>
            </a:endParaRPr>
          </a:p>
          <a:p>
            <a:r>
              <a:rPr lang="nl-NL" dirty="0">
                <a:latin typeface="Arial" panose="020B0604020202020204" pitchFamily="34" charset="0"/>
              </a:rPr>
              <a:t>Het concept van de lagers dateert vanaf het moment dat men rollende objecten begon te gebruiken </a:t>
            </a:r>
          </a:p>
          <a:p>
            <a:r>
              <a:rPr lang="nl-NL" dirty="0">
                <a:latin typeface="Arial" panose="020B0604020202020204" pitchFamily="34" charset="0"/>
              </a:rPr>
              <a:t>(boomstammen), voor het verplaatsen van enorme objecten (stenen blokken om monumenten mee te bouwen). </a:t>
            </a:r>
          </a:p>
          <a:p>
            <a:r>
              <a:rPr lang="nl-NL" dirty="0">
                <a:latin typeface="Arial" panose="020B0604020202020204" pitchFamily="34" charset="0"/>
              </a:rPr>
              <a:t>De idee om de glijdende wrijving te vervangen door rollende, gaf volgende voordelen: </a:t>
            </a:r>
          </a:p>
          <a:p>
            <a:r>
              <a:rPr lang="nl-NL" dirty="0">
                <a:latin typeface="Arial" panose="020B0604020202020204" pitchFamily="34" charset="0"/>
              </a:rPr>
              <a:t>* Verhoogde snelheid bij verplaatsen </a:t>
            </a:r>
          </a:p>
          <a:p>
            <a:r>
              <a:rPr lang="nl-NL" dirty="0">
                <a:latin typeface="Arial" panose="020B0604020202020204" pitchFamily="34" charset="0"/>
              </a:rPr>
              <a:t>* Verminderde wrijving bij verplaatsen </a:t>
            </a:r>
          </a:p>
          <a:p>
            <a:r>
              <a:rPr lang="nl-NL" dirty="0">
                <a:latin typeface="Arial" panose="020B0604020202020204" pitchFamily="34" charset="0"/>
              </a:rPr>
              <a:t>Kortom het verplaatsen van zware objecten werd “minder” moeilijk </a:t>
            </a:r>
            <a:endParaRPr lang="nl-NL" dirty="0"/>
          </a:p>
        </p:txBody>
      </p:sp>
      <p:pic>
        <p:nvPicPr>
          <p:cNvPr id="2" name="Afbeelding 1"/>
          <p:cNvPicPr>
            <a:picLocks noChangeAspect="1"/>
          </p:cNvPicPr>
          <p:nvPr/>
        </p:nvPicPr>
        <p:blipFill>
          <a:blip r:embed="rId2"/>
          <a:stretch>
            <a:fillRect/>
          </a:stretch>
        </p:blipFill>
        <p:spPr>
          <a:xfrm>
            <a:off x="2271906" y="226137"/>
            <a:ext cx="6593420" cy="3979947"/>
          </a:xfrm>
          <a:prstGeom prst="rect">
            <a:avLst/>
          </a:prstGeom>
        </p:spPr>
      </p:pic>
    </p:spTree>
    <p:extLst>
      <p:ext uri="{BB962C8B-B14F-4D97-AF65-F5344CB8AC3E}">
        <p14:creationId xmlns:p14="http://schemas.microsoft.com/office/powerpoint/2010/main" val="8603585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2"/>
          <a:stretch>
            <a:fillRect/>
          </a:stretch>
        </p:blipFill>
        <p:spPr>
          <a:xfrm>
            <a:off x="838200" y="560144"/>
            <a:ext cx="3085354" cy="2206805"/>
          </a:xfrm>
          <a:prstGeom prst="rect">
            <a:avLst/>
          </a:prstGeom>
        </p:spPr>
      </p:pic>
      <p:pic>
        <p:nvPicPr>
          <p:cNvPr id="6" name="Afbeelding 5"/>
          <p:cNvPicPr>
            <a:picLocks noChangeAspect="1"/>
          </p:cNvPicPr>
          <p:nvPr/>
        </p:nvPicPr>
        <p:blipFill>
          <a:blip r:embed="rId3"/>
          <a:stretch>
            <a:fillRect/>
          </a:stretch>
        </p:blipFill>
        <p:spPr>
          <a:xfrm>
            <a:off x="838200" y="3616274"/>
            <a:ext cx="3085354" cy="2712955"/>
          </a:xfrm>
          <a:prstGeom prst="rect">
            <a:avLst/>
          </a:prstGeom>
        </p:spPr>
      </p:pic>
      <p:sp>
        <p:nvSpPr>
          <p:cNvPr id="7" name="Rechthoek 6"/>
          <p:cNvSpPr/>
          <p:nvPr/>
        </p:nvSpPr>
        <p:spPr>
          <a:xfrm>
            <a:off x="5024846" y="1358652"/>
            <a:ext cx="6096000" cy="3231654"/>
          </a:xfrm>
          <a:prstGeom prst="rect">
            <a:avLst/>
          </a:prstGeom>
        </p:spPr>
        <p:txBody>
          <a:bodyPr>
            <a:spAutoFit/>
          </a:bodyPr>
          <a:lstStyle/>
          <a:p>
            <a:endParaRPr lang="nl-NL" sz="1200" b="0" i="0" u="none" strike="noStrike" baseline="0" dirty="0">
              <a:solidFill>
                <a:srgbClr val="000000"/>
              </a:solidFill>
              <a:latin typeface="Arial" panose="020B0604020202020204" pitchFamily="34" charset="0"/>
            </a:endParaRPr>
          </a:p>
          <a:p>
            <a:endParaRPr lang="nl-NL" sz="1200" b="0" i="0" u="none" strike="noStrike" baseline="0" dirty="0">
              <a:latin typeface="Arial" panose="020B0604020202020204" pitchFamily="34" charset="0"/>
            </a:endParaRPr>
          </a:p>
          <a:p>
            <a:r>
              <a:rPr lang="nl-NL" dirty="0">
                <a:latin typeface="Arial" panose="020B0604020202020204" pitchFamily="34" charset="0"/>
              </a:rPr>
              <a:t>* Leonardo Da Vinci, ontdekte het principe van het lager, in de XV eeuw, die heden ten dage nog steeds wordt toegepast. </a:t>
            </a:r>
          </a:p>
          <a:p>
            <a:endParaRPr lang="nl-NL" dirty="0">
              <a:latin typeface="Arial" panose="020B0604020202020204" pitchFamily="34" charset="0"/>
            </a:endParaRPr>
          </a:p>
          <a:p>
            <a:r>
              <a:rPr lang="nl-NL" dirty="0">
                <a:latin typeface="Arial" panose="020B0604020202020204" pitchFamily="34" charset="0"/>
              </a:rPr>
              <a:t>* Hij besefte dat wrijving nog meer kan vermindert worden als de rolelementen elkaar niet raken. </a:t>
            </a:r>
          </a:p>
          <a:p>
            <a:endParaRPr lang="nl-NL" dirty="0">
              <a:latin typeface="Arial" panose="020B0604020202020204" pitchFamily="34" charset="0"/>
            </a:endParaRPr>
          </a:p>
          <a:p>
            <a:r>
              <a:rPr lang="nl-NL" dirty="0">
                <a:latin typeface="Arial" panose="020B0604020202020204" pitchFamily="34" charset="0"/>
              </a:rPr>
              <a:t>* Dit principe werd “ heruitgevonden” ten tijde van de grote  industriële revolutie, en van toen af steeds maar meer en meer geperfectioneerd. </a:t>
            </a:r>
          </a:p>
        </p:txBody>
      </p:sp>
    </p:spTree>
    <p:extLst>
      <p:ext uri="{BB962C8B-B14F-4D97-AF65-F5344CB8AC3E}">
        <p14:creationId xmlns:p14="http://schemas.microsoft.com/office/powerpoint/2010/main" val="899488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86150" y="1158264"/>
            <a:ext cx="3106877" cy="2407439"/>
          </a:xfrm>
          <a:prstGeom prst="rect">
            <a:avLst/>
          </a:prstGeom>
        </p:spPr>
      </p:pic>
      <p:pic>
        <p:nvPicPr>
          <p:cNvPr id="3" name="Afbeelding 2"/>
          <p:cNvPicPr>
            <a:picLocks noChangeAspect="1"/>
          </p:cNvPicPr>
          <p:nvPr/>
        </p:nvPicPr>
        <p:blipFill>
          <a:blip r:embed="rId3"/>
          <a:stretch>
            <a:fillRect/>
          </a:stretch>
        </p:blipFill>
        <p:spPr>
          <a:xfrm>
            <a:off x="4735114" y="4150468"/>
            <a:ext cx="4835606" cy="2304192"/>
          </a:xfrm>
          <a:prstGeom prst="rect">
            <a:avLst/>
          </a:prstGeom>
        </p:spPr>
      </p:pic>
      <p:sp>
        <p:nvSpPr>
          <p:cNvPr id="4" name="Rechthoek 3"/>
          <p:cNvSpPr/>
          <p:nvPr/>
        </p:nvSpPr>
        <p:spPr>
          <a:xfrm>
            <a:off x="4735114" y="826481"/>
            <a:ext cx="6096000" cy="3323987"/>
          </a:xfrm>
          <a:prstGeom prst="rect">
            <a:avLst/>
          </a:prstGeom>
        </p:spPr>
        <p:txBody>
          <a:bodyPr>
            <a:spAutoFit/>
          </a:bodyPr>
          <a:lstStyle/>
          <a:p>
            <a:endParaRPr lang="nl-NL" sz="1200" b="0" i="0" u="none" strike="noStrike" baseline="0" dirty="0">
              <a:solidFill>
                <a:srgbClr val="000000"/>
              </a:solidFill>
              <a:latin typeface="Arial" panose="020B0604020202020204" pitchFamily="34" charset="0"/>
            </a:endParaRPr>
          </a:p>
          <a:p>
            <a:r>
              <a:rPr lang="nl-NL" dirty="0">
                <a:latin typeface="Arial" panose="020B0604020202020204" pitchFamily="34" charset="0"/>
              </a:rPr>
              <a:t>Wrijvingskracht </a:t>
            </a:r>
          </a:p>
          <a:p>
            <a:r>
              <a:rPr lang="nl-NL" dirty="0">
                <a:latin typeface="Arial" panose="020B0604020202020204" pitchFamily="34" charset="0"/>
              </a:rPr>
              <a:t>Waarom blijft een balletje dat over een vlakke plaat rolt niet eeuwig doorrollen? En waarom moet je op een fiets altijd blijven trappen? </a:t>
            </a:r>
          </a:p>
          <a:p>
            <a:r>
              <a:rPr lang="nl-NL" dirty="0">
                <a:latin typeface="Arial" panose="020B0604020202020204" pitchFamily="34" charset="0"/>
              </a:rPr>
              <a:t>Deze verschijnselen worden veroorzaakt door de wrijving. Wat er ook gebeurt op aarde, er zal altijd sprake zijn van wrijving. Daarom kan een eenmaal ingezette beweging nooit continu doorgaan, zonder het toevoeren van energie. </a:t>
            </a:r>
          </a:p>
          <a:p>
            <a:r>
              <a:rPr lang="nl-NL" dirty="0">
                <a:latin typeface="Arial" panose="020B0604020202020204" pitchFamily="34" charset="0"/>
              </a:rPr>
              <a:t>Wrijving wordt gedefinieerd als een weerstand tegen beweging. </a:t>
            </a:r>
            <a:endParaRPr lang="nl-NL" dirty="0"/>
          </a:p>
        </p:txBody>
      </p:sp>
      <p:sp>
        <p:nvSpPr>
          <p:cNvPr id="5" name="Rechthoek 4"/>
          <p:cNvSpPr/>
          <p:nvPr/>
        </p:nvSpPr>
        <p:spPr>
          <a:xfrm>
            <a:off x="751019" y="4289142"/>
            <a:ext cx="6096000" cy="2215991"/>
          </a:xfrm>
          <a:prstGeom prst="rect">
            <a:avLst/>
          </a:prstGeom>
        </p:spPr>
        <p:txBody>
          <a:bodyPr>
            <a:spAutoFit/>
          </a:bodyPr>
          <a:lstStyle/>
          <a:p>
            <a:endParaRPr lang="nl-NL" sz="1200" b="0" i="0" u="none" strike="noStrike" baseline="0">
              <a:solidFill>
                <a:srgbClr val="000000"/>
              </a:solidFill>
              <a:latin typeface="Arial" panose="020B0604020202020204" pitchFamily="34" charset="0"/>
            </a:endParaRPr>
          </a:p>
          <a:p>
            <a:r>
              <a:rPr lang="nl-NL" dirty="0">
                <a:latin typeface="Arial" panose="020B0604020202020204" pitchFamily="34" charset="0"/>
              </a:rPr>
              <a:t>Om de wrijving te verminderen is </a:t>
            </a:r>
          </a:p>
          <a:p>
            <a:r>
              <a:rPr lang="nl-NL" dirty="0">
                <a:latin typeface="Arial" panose="020B0604020202020204" pitchFamily="34" charset="0"/>
              </a:rPr>
              <a:t>een constructie gemaakt met </a:t>
            </a:r>
          </a:p>
          <a:p>
            <a:r>
              <a:rPr lang="nl-NL" dirty="0">
                <a:latin typeface="Arial" panose="020B0604020202020204" pitchFamily="34" charset="0"/>
              </a:rPr>
              <a:t>rollen ( boomstammen), </a:t>
            </a:r>
          </a:p>
          <a:p>
            <a:r>
              <a:rPr lang="nl-NL" dirty="0">
                <a:latin typeface="Arial" panose="020B0604020202020204" pitchFamily="34" charset="0"/>
              </a:rPr>
              <a:t>zodat het wrijvingsvlak verkleint, </a:t>
            </a:r>
          </a:p>
          <a:p>
            <a:r>
              <a:rPr lang="nl-NL" dirty="0">
                <a:latin typeface="Arial" panose="020B0604020202020204" pitchFamily="34" charset="0"/>
              </a:rPr>
              <a:t>Dus hoe kleiner het raakvlak, </a:t>
            </a:r>
          </a:p>
          <a:p>
            <a:r>
              <a:rPr lang="nl-NL" dirty="0">
                <a:latin typeface="Arial" panose="020B0604020202020204" pitchFamily="34" charset="0"/>
              </a:rPr>
              <a:t>tussen beide objecten, hoe minder </a:t>
            </a:r>
          </a:p>
          <a:p>
            <a:r>
              <a:rPr lang="nl-NL" dirty="0">
                <a:latin typeface="Arial" panose="020B0604020202020204" pitchFamily="34" charset="0"/>
              </a:rPr>
              <a:t>Wrijving. </a:t>
            </a:r>
            <a:endParaRPr lang="nl-NL" dirty="0"/>
          </a:p>
        </p:txBody>
      </p:sp>
      <p:sp>
        <p:nvSpPr>
          <p:cNvPr id="6" name="Rechthoek 5"/>
          <p:cNvSpPr/>
          <p:nvPr/>
        </p:nvSpPr>
        <p:spPr>
          <a:xfrm>
            <a:off x="3352799" y="41569"/>
            <a:ext cx="6096000" cy="846386"/>
          </a:xfrm>
          <a:prstGeom prst="rect">
            <a:avLst/>
          </a:prstGeom>
        </p:spPr>
        <p:txBody>
          <a:bodyPr>
            <a:spAutoFit/>
          </a:bodyPr>
          <a:lstStyle/>
          <a:p>
            <a:endParaRPr lang="nl-NL" sz="900" b="0" i="0" u="none" strike="noStrike" baseline="0" dirty="0">
              <a:solidFill>
                <a:srgbClr val="000000"/>
              </a:solidFill>
              <a:latin typeface="Arial" panose="020B0604020202020204" pitchFamily="34" charset="0"/>
            </a:endParaRPr>
          </a:p>
          <a:p>
            <a:r>
              <a:rPr lang="nl-NL" sz="4000" b="1" dirty="0">
                <a:latin typeface="Arial" panose="020B0604020202020204" pitchFamily="34" charset="0"/>
              </a:rPr>
              <a:t>WAT IS WRIJVING </a:t>
            </a:r>
            <a:r>
              <a:rPr lang="nl-NL" sz="4000" b="1" i="0" u="none" strike="noStrike" baseline="0" dirty="0">
                <a:latin typeface="Arial" panose="020B0604020202020204" pitchFamily="34" charset="0"/>
              </a:rPr>
              <a:t>? </a:t>
            </a:r>
            <a:endParaRPr lang="nl-NL" sz="4000" dirty="0"/>
          </a:p>
        </p:txBody>
      </p:sp>
    </p:spTree>
    <p:extLst>
      <p:ext uri="{BB962C8B-B14F-4D97-AF65-F5344CB8AC3E}">
        <p14:creationId xmlns:p14="http://schemas.microsoft.com/office/powerpoint/2010/main" val="2214025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stretch>
            <a:fillRect/>
          </a:stretch>
        </p:blipFill>
        <p:spPr>
          <a:xfrm>
            <a:off x="346573" y="445633"/>
            <a:ext cx="6238875" cy="6315075"/>
          </a:xfrm>
          <a:prstGeom prst="rect">
            <a:avLst/>
          </a:prstGeom>
        </p:spPr>
      </p:pic>
      <p:pic>
        <p:nvPicPr>
          <p:cNvPr id="6" name="Afbeelding 5"/>
          <p:cNvPicPr>
            <a:picLocks noChangeAspect="1"/>
          </p:cNvPicPr>
          <p:nvPr/>
        </p:nvPicPr>
        <p:blipFill>
          <a:blip r:embed="rId3"/>
          <a:stretch>
            <a:fillRect/>
          </a:stretch>
        </p:blipFill>
        <p:spPr>
          <a:xfrm>
            <a:off x="6928757" y="179318"/>
            <a:ext cx="3538946" cy="6678682"/>
          </a:xfrm>
          <a:prstGeom prst="rect">
            <a:avLst/>
          </a:prstGeom>
        </p:spPr>
      </p:pic>
    </p:spTree>
    <p:extLst>
      <p:ext uri="{BB962C8B-B14F-4D97-AF65-F5344CB8AC3E}">
        <p14:creationId xmlns:p14="http://schemas.microsoft.com/office/powerpoint/2010/main" val="3540999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962025" y="1257435"/>
            <a:ext cx="10267950" cy="5457825"/>
          </a:xfrm>
          <a:prstGeom prst="rect">
            <a:avLst/>
          </a:prstGeom>
        </p:spPr>
      </p:pic>
      <p:sp>
        <p:nvSpPr>
          <p:cNvPr id="3" name="Rechthoek 2"/>
          <p:cNvSpPr/>
          <p:nvPr/>
        </p:nvSpPr>
        <p:spPr>
          <a:xfrm>
            <a:off x="962025" y="302270"/>
            <a:ext cx="10267950" cy="861774"/>
          </a:xfrm>
          <a:prstGeom prst="rect">
            <a:avLst/>
          </a:prstGeom>
        </p:spPr>
        <p:txBody>
          <a:bodyPr wrap="square">
            <a:spAutoFit/>
          </a:bodyPr>
          <a:lstStyle/>
          <a:p>
            <a:endParaRPr lang="nl-NL" sz="1000" b="0" i="0" u="none" strike="noStrike" baseline="0" dirty="0">
              <a:solidFill>
                <a:srgbClr val="000000"/>
              </a:solidFill>
              <a:latin typeface="Arial" panose="020B0604020202020204" pitchFamily="34" charset="0"/>
            </a:endParaRPr>
          </a:p>
          <a:p>
            <a:r>
              <a:rPr lang="nl-NL" sz="4000" b="1" dirty="0">
                <a:latin typeface="Arial" panose="020B0604020202020204" pitchFamily="34" charset="0"/>
              </a:rPr>
              <a:t>LAGERS ZIJN MACHINE - ONDERDELEN </a:t>
            </a:r>
            <a:endParaRPr lang="nl-NL" sz="4000" dirty="0"/>
          </a:p>
        </p:txBody>
      </p:sp>
    </p:spTree>
    <p:extLst>
      <p:ext uri="{BB962C8B-B14F-4D97-AF65-F5344CB8AC3E}">
        <p14:creationId xmlns:p14="http://schemas.microsoft.com/office/powerpoint/2010/main" val="1048719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3448595" y="126071"/>
            <a:ext cx="6096000" cy="830997"/>
          </a:xfrm>
          <a:prstGeom prst="rect">
            <a:avLst/>
          </a:prstGeom>
        </p:spPr>
        <p:txBody>
          <a:bodyPr>
            <a:spAutoFit/>
          </a:bodyPr>
          <a:lstStyle/>
          <a:p>
            <a:endParaRPr lang="nl-NL" sz="800" dirty="0">
              <a:solidFill>
                <a:srgbClr val="000000"/>
              </a:solidFill>
              <a:latin typeface="Arial" panose="020B0604020202020204" pitchFamily="34" charset="0"/>
            </a:endParaRPr>
          </a:p>
          <a:p>
            <a:r>
              <a:rPr lang="nl-NL" sz="4000" b="1" dirty="0" err="1">
                <a:latin typeface="Arial" panose="020B0604020202020204" pitchFamily="34" charset="0"/>
              </a:rPr>
              <a:t>Lagerbeschrijving</a:t>
            </a:r>
            <a:r>
              <a:rPr lang="nl-NL" sz="4000" b="1" dirty="0">
                <a:latin typeface="Arial" panose="020B0604020202020204" pitchFamily="34" charset="0"/>
              </a:rPr>
              <a:t> </a:t>
            </a:r>
            <a:endParaRPr lang="nl-NL" sz="4000" dirty="0"/>
          </a:p>
        </p:txBody>
      </p:sp>
      <p:pic>
        <p:nvPicPr>
          <p:cNvPr id="3" name="Afbeelding 2"/>
          <p:cNvPicPr>
            <a:picLocks noChangeAspect="1"/>
          </p:cNvPicPr>
          <p:nvPr/>
        </p:nvPicPr>
        <p:blipFill>
          <a:blip r:embed="rId2"/>
          <a:stretch>
            <a:fillRect/>
          </a:stretch>
        </p:blipFill>
        <p:spPr>
          <a:xfrm>
            <a:off x="8380586" y="3317966"/>
            <a:ext cx="3148422" cy="3180893"/>
          </a:xfrm>
          <a:prstGeom prst="rect">
            <a:avLst/>
          </a:prstGeom>
        </p:spPr>
      </p:pic>
      <p:sp>
        <p:nvSpPr>
          <p:cNvPr id="4" name="Rechthoek 3"/>
          <p:cNvSpPr/>
          <p:nvPr/>
        </p:nvSpPr>
        <p:spPr>
          <a:xfrm>
            <a:off x="444137" y="957068"/>
            <a:ext cx="8012622" cy="5509200"/>
          </a:xfrm>
          <a:prstGeom prst="rect">
            <a:avLst/>
          </a:prstGeom>
        </p:spPr>
        <p:txBody>
          <a:bodyPr wrap="square">
            <a:spAutoFit/>
          </a:bodyPr>
          <a:lstStyle/>
          <a:p>
            <a:endParaRPr lang="nl-NL" sz="1400" dirty="0">
              <a:solidFill>
                <a:srgbClr val="000000"/>
              </a:solidFill>
              <a:latin typeface="Arial" panose="020B0604020202020204" pitchFamily="34" charset="0"/>
            </a:endParaRPr>
          </a:p>
          <a:p>
            <a:endParaRPr lang="nl-NL" sz="1400" dirty="0">
              <a:latin typeface="Arial" panose="020B0604020202020204" pitchFamily="34" charset="0"/>
            </a:endParaRPr>
          </a:p>
          <a:p>
            <a:r>
              <a:rPr lang="nl-NL" b="1" dirty="0">
                <a:latin typeface="Arial" panose="020B0604020202020204" pitchFamily="34" charset="0"/>
              </a:rPr>
              <a:t>Voordelen van wentellagers: </a:t>
            </a:r>
            <a:endParaRPr lang="nl-NL" dirty="0">
              <a:latin typeface="Arial" panose="020B0604020202020204" pitchFamily="34" charset="0"/>
            </a:endParaRPr>
          </a:p>
          <a:p>
            <a:r>
              <a:rPr lang="nl-NL" dirty="0">
                <a:latin typeface="Arial" panose="020B0604020202020204" pitchFamily="34" charset="0"/>
              </a:rPr>
              <a:t>•zeer geringe wrijving en warmteontwikkeling </a:t>
            </a:r>
          </a:p>
          <a:p>
            <a:r>
              <a:rPr lang="nl-NL" dirty="0">
                <a:latin typeface="Arial" panose="020B0604020202020204" pitchFamily="34" charset="0"/>
              </a:rPr>
              <a:t>•weinig slijtage en dus een grote betrouwbaarheid. </a:t>
            </a:r>
          </a:p>
          <a:p>
            <a:r>
              <a:rPr lang="nl-NL" dirty="0">
                <a:latin typeface="Arial" panose="020B0604020202020204" pitchFamily="34" charset="0"/>
              </a:rPr>
              <a:t>•laag energieverbruik. </a:t>
            </a:r>
          </a:p>
          <a:p>
            <a:r>
              <a:rPr lang="nl-NL" dirty="0">
                <a:latin typeface="Arial" panose="020B0604020202020204" pitchFamily="34" charset="0"/>
              </a:rPr>
              <a:t>•geen inlooptijd nodig. </a:t>
            </a:r>
          </a:p>
          <a:p>
            <a:r>
              <a:rPr lang="nl-NL" dirty="0">
                <a:latin typeface="Arial" panose="020B0604020202020204" pitchFamily="34" charset="0"/>
              </a:rPr>
              <a:t>•lange smeerintervallen door gering smeermiddelverbruik. </a:t>
            </a:r>
          </a:p>
          <a:p>
            <a:r>
              <a:rPr lang="nl-NL" dirty="0">
                <a:latin typeface="Arial" panose="020B0604020202020204" pitchFamily="34" charset="0"/>
              </a:rPr>
              <a:t>•</a:t>
            </a:r>
            <a:r>
              <a:rPr lang="nl-NL" b="1" dirty="0">
                <a:latin typeface="Arial" panose="020B0604020202020204" pitchFamily="34" charset="0"/>
              </a:rPr>
              <a:t>Nadelen van wentellagers </a:t>
            </a:r>
            <a:endParaRPr lang="nl-NL" dirty="0">
              <a:latin typeface="Arial" panose="020B0604020202020204" pitchFamily="34" charset="0"/>
            </a:endParaRPr>
          </a:p>
          <a:p>
            <a:r>
              <a:rPr lang="nl-NL" dirty="0">
                <a:latin typeface="Arial" panose="020B0604020202020204" pitchFamily="34" charset="0"/>
              </a:rPr>
              <a:t>•gevoelig voor stoten en overbelasting. </a:t>
            </a:r>
          </a:p>
          <a:p>
            <a:r>
              <a:rPr lang="nl-NL" dirty="0">
                <a:latin typeface="Arial" panose="020B0604020202020204" pitchFamily="34" charset="0"/>
              </a:rPr>
              <a:t>•zeer gevoelig voor verontreiniging, stof en corrosie </a:t>
            </a:r>
          </a:p>
          <a:p>
            <a:r>
              <a:rPr lang="nl-NL" dirty="0">
                <a:latin typeface="Arial" panose="020B0604020202020204" pitchFamily="34" charset="0"/>
              </a:rPr>
              <a:t>•gevoelig voor uitlijning- en montagefouten; hierdoor hebben ze vaak een beperkte levens duur. </a:t>
            </a:r>
          </a:p>
          <a:p>
            <a:r>
              <a:rPr lang="nl-NL" dirty="0">
                <a:latin typeface="Arial" panose="020B0604020202020204" pitchFamily="34" charset="0"/>
              </a:rPr>
              <a:t>•kunnen kans geven op schade bij langdurige stilstand. </a:t>
            </a:r>
          </a:p>
          <a:p>
            <a:endParaRPr lang="nl-NL" dirty="0">
              <a:latin typeface="Arial" panose="020B0604020202020204" pitchFamily="34" charset="0"/>
            </a:endParaRPr>
          </a:p>
          <a:p>
            <a:endParaRPr lang="nl-NL" dirty="0">
              <a:latin typeface="Arial" panose="020B0604020202020204" pitchFamily="34" charset="0"/>
            </a:endParaRPr>
          </a:p>
          <a:p>
            <a:endParaRPr lang="nl-NL" dirty="0">
              <a:latin typeface="Arial" panose="020B0604020202020204" pitchFamily="34" charset="0"/>
            </a:endParaRPr>
          </a:p>
          <a:p>
            <a:endParaRPr lang="nl-NL" dirty="0">
              <a:latin typeface="Arial" panose="020B0604020202020204" pitchFamily="34" charset="0"/>
            </a:endParaRPr>
          </a:p>
          <a:p>
            <a:endParaRPr lang="nl-NL" dirty="0">
              <a:latin typeface="Arial" panose="020B0604020202020204" pitchFamily="34" charset="0"/>
            </a:endParaRPr>
          </a:p>
          <a:p>
            <a:r>
              <a:rPr lang="nl-NL" b="1" dirty="0">
                <a:latin typeface="Arial" panose="020B0604020202020204" pitchFamily="34" charset="0"/>
              </a:rPr>
              <a:t>                                                                                             </a:t>
            </a:r>
            <a:r>
              <a:rPr lang="nl-NL" b="1" dirty="0" err="1">
                <a:latin typeface="Arial" panose="020B0604020202020204" pitchFamily="34" charset="0"/>
              </a:rPr>
              <a:t>Lageronderdelen</a:t>
            </a:r>
            <a:r>
              <a:rPr lang="nl-NL" b="1" dirty="0">
                <a:latin typeface="Arial" panose="020B0604020202020204" pitchFamily="34" charset="0"/>
              </a:rPr>
              <a:t>. </a:t>
            </a:r>
            <a:endParaRPr lang="nl-NL" dirty="0"/>
          </a:p>
        </p:txBody>
      </p:sp>
    </p:spTree>
    <p:extLst>
      <p:ext uri="{BB962C8B-B14F-4D97-AF65-F5344CB8AC3E}">
        <p14:creationId xmlns:p14="http://schemas.microsoft.com/office/powerpoint/2010/main" val="4153639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stretch>
            <a:fillRect/>
          </a:stretch>
        </p:blipFill>
        <p:spPr>
          <a:xfrm>
            <a:off x="2149535" y="1682440"/>
            <a:ext cx="8087390" cy="2600113"/>
          </a:xfrm>
          <a:prstGeom prst="rect">
            <a:avLst/>
          </a:prstGeom>
        </p:spPr>
      </p:pic>
      <p:sp>
        <p:nvSpPr>
          <p:cNvPr id="3" name="Rechthoek 2"/>
          <p:cNvSpPr/>
          <p:nvPr/>
        </p:nvSpPr>
        <p:spPr>
          <a:xfrm>
            <a:off x="3248297" y="221864"/>
            <a:ext cx="6096000" cy="830997"/>
          </a:xfrm>
          <a:prstGeom prst="rect">
            <a:avLst/>
          </a:prstGeom>
        </p:spPr>
        <p:txBody>
          <a:bodyPr>
            <a:spAutoFit/>
          </a:bodyPr>
          <a:lstStyle/>
          <a:p>
            <a:endParaRPr lang="nl-NL" sz="800" dirty="0">
              <a:solidFill>
                <a:srgbClr val="000000"/>
              </a:solidFill>
              <a:latin typeface="Arial" panose="020B0604020202020204" pitchFamily="34" charset="0"/>
            </a:endParaRPr>
          </a:p>
          <a:p>
            <a:r>
              <a:rPr lang="nl-NL" sz="4000" b="1" dirty="0" err="1">
                <a:latin typeface="Arial" panose="020B0604020202020204" pitchFamily="34" charset="0"/>
              </a:rPr>
              <a:t>Lagerbeschrijving</a:t>
            </a:r>
            <a:r>
              <a:rPr lang="nl-NL" b="1" dirty="0">
                <a:latin typeface="Arial" panose="020B0604020202020204" pitchFamily="34" charset="0"/>
              </a:rPr>
              <a:t> </a:t>
            </a:r>
            <a:endParaRPr lang="nl-NL" dirty="0"/>
          </a:p>
        </p:txBody>
      </p:sp>
      <p:sp>
        <p:nvSpPr>
          <p:cNvPr id="4" name="Rechthoek 3"/>
          <p:cNvSpPr/>
          <p:nvPr/>
        </p:nvSpPr>
        <p:spPr>
          <a:xfrm>
            <a:off x="3492137" y="4635133"/>
            <a:ext cx="1323703"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Afdichting </a:t>
            </a:r>
            <a:endParaRPr lang="nl-NL" dirty="0"/>
          </a:p>
        </p:txBody>
      </p:sp>
      <p:sp>
        <p:nvSpPr>
          <p:cNvPr id="5" name="Rechthoek 4"/>
          <p:cNvSpPr/>
          <p:nvPr/>
        </p:nvSpPr>
        <p:spPr>
          <a:xfrm>
            <a:off x="4937760" y="5632267"/>
            <a:ext cx="1358537" cy="553999"/>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Buitenring </a:t>
            </a:r>
            <a:endParaRPr lang="nl-NL" dirty="0"/>
          </a:p>
        </p:txBody>
      </p:sp>
      <p:sp>
        <p:nvSpPr>
          <p:cNvPr id="6" name="Rechthoek 5"/>
          <p:cNvSpPr/>
          <p:nvPr/>
        </p:nvSpPr>
        <p:spPr>
          <a:xfrm>
            <a:off x="6039906" y="4635133"/>
            <a:ext cx="2656114"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Rolelementen </a:t>
            </a:r>
            <a:endParaRPr lang="nl-NL" dirty="0"/>
          </a:p>
        </p:txBody>
      </p:sp>
      <p:sp>
        <p:nvSpPr>
          <p:cNvPr id="7" name="Rechthoek 6"/>
          <p:cNvSpPr/>
          <p:nvPr/>
        </p:nvSpPr>
        <p:spPr>
          <a:xfrm>
            <a:off x="7655602" y="5632766"/>
            <a:ext cx="1075252"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Kooi </a:t>
            </a:r>
            <a:endParaRPr lang="nl-NL" dirty="0"/>
          </a:p>
        </p:txBody>
      </p:sp>
      <p:sp>
        <p:nvSpPr>
          <p:cNvPr id="8" name="Rechthoek 7"/>
          <p:cNvSpPr/>
          <p:nvPr/>
        </p:nvSpPr>
        <p:spPr>
          <a:xfrm>
            <a:off x="8273142" y="4666849"/>
            <a:ext cx="1402080"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Binnenring </a:t>
            </a:r>
            <a:endParaRPr lang="nl-NL" dirty="0"/>
          </a:p>
        </p:txBody>
      </p:sp>
      <p:sp>
        <p:nvSpPr>
          <p:cNvPr id="9" name="Rechthoek 8"/>
          <p:cNvSpPr/>
          <p:nvPr/>
        </p:nvSpPr>
        <p:spPr>
          <a:xfrm>
            <a:off x="9410890" y="5632268"/>
            <a:ext cx="1358537" cy="553998"/>
          </a:xfrm>
          <a:prstGeom prst="rect">
            <a:avLst/>
          </a:prstGeom>
        </p:spPr>
        <p:txBody>
          <a:bodyPr wrap="square">
            <a:spAutoFit/>
          </a:bodyPr>
          <a:lstStyle/>
          <a:p>
            <a:endParaRPr lang="nl-NL" sz="1200" dirty="0">
              <a:solidFill>
                <a:srgbClr val="000000"/>
              </a:solidFill>
              <a:latin typeface="Arial" panose="020B0604020202020204" pitchFamily="34" charset="0"/>
            </a:endParaRPr>
          </a:p>
          <a:p>
            <a:r>
              <a:rPr lang="nl-NL" b="1" dirty="0">
                <a:latin typeface="Arial" panose="020B0604020202020204" pitchFamily="34" charset="0"/>
              </a:rPr>
              <a:t>Afdichting </a:t>
            </a:r>
            <a:endParaRPr lang="nl-NL" dirty="0"/>
          </a:p>
        </p:txBody>
      </p:sp>
      <p:cxnSp>
        <p:nvCxnSpPr>
          <p:cNvPr id="11" name="Rechte verbindingslijn 10"/>
          <p:cNvCxnSpPr/>
          <p:nvPr/>
        </p:nvCxnSpPr>
        <p:spPr>
          <a:xfrm>
            <a:off x="4153988" y="4153989"/>
            <a:ext cx="0" cy="618308"/>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Rechte verbindingslijn 12"/>
          <p:cNvCxnSpPr/>
          <p:nvPr/>
        </p:nvCxnSpPr>
        <p:spPr>
          <a:xfrm>
            <a:off x="5373189" y="4282553"/>
            <a:ext cx="17417" cy="1349714"/>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p:nvCxnSpPr>
        <p:spPr>
          <a:xfrm>
            <a:off x="6705600" y="4126251"/>
            <a:ext cx="17417" cy="646046"/>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a:off x="7924800" y="3997234"/>
            <a:ext cx="26126" cy="1776549"/>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9" name="Rechte verbindingslijn 18"/>
          <p:cNvCxnSpPr/>
          <p:nvPr/>
        </p:nvCxnSpPr>
        <p:spPr>
          <a:xfrm>
            <a:off x="8847908" y="3840480"/>
            <a:ext cx="0" cy="1071652"/>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Rechte verbindingslijn 22"/>
          <p:cNvCxnSpPr/>
          <p:nvPr/>
        </p:nvCxnSpPr>
        <p:spPr>
          <a:xfrm>
            <a:off x="9988731" y="3904933"/>
            <a:ext cx="8709" cy="186885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798450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57150">
          <a:solidFill>
            <a:srgbClr val="00B050"/>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365</TotalTime>
  <Words>606</Words>
  <Application>Microsoft Office PowerPoint</Application>
  <PresentationFormat>Breedbeeld</PresentationFormat>
  <Paragraphs>173</Paragraphs>
  <Slides>29</Slides>
  <Notes>0</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29</vt:i4>
      </vt:variant>
    </vt:vector>
  </HeadingPairs>
  <TitlesOfParts>
    <vt:vector size="33" baseType="lpstr">
      <vt:lpstr>Arial</vt:lpstr>
      <vt:lpstr>Calibri</vt:lpstr>
      <vt:lpstr>Calibri Light</vt:lpstr>
      <vt:lpstr>Kantoorthema</vt:lpstr>
      <vt:lpstr>Lagers</vt:lpstr>
      <vt:lpstr>DE GESCHIEDENIS VAN HET LAGER : EEN VERHAAL ZONDER EINDE </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GESCHIEDENIS VAN HET LAGER : EEN VERHAAL ZONDER EINDE</dc:title>
  <dc:creator>René Hoezen</dc:creator>
  <cp:lastModifiedBy>Piet de Beijer</cp:lastModifiedBy>
  <cp:revision>23</cp:revision>
  <dcterms:created xsi:type="dcterms:W3CDTF">2018-10-05T08:24:08Z</dcterms:created>
  <dcterms:modified xsi:type="dcterms:W3CDTF">2020-11-23T15:32:48Z</dcterms:modified>
</cp:coreProperties>
</file>